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81" r:id="rId2"/>
    <p:sldId id="673" r:id="rId3"/>
    <p:sldId id="694" r:id="rId4"/>
    <p:sldId id="696" r:id="rId5"/>
    <p:sldId id="692" r:id="rId6"/>
    <p:sldId id="639" r:id="rId7"/>
    <p:sldId id="264" r:id="rId8"/>
    <p:sldId id="682" r:id="rId9"/>
    <p:sldId id="683" r:id="rId10"/>
    <p:sldId id="688" r:id="rId11"/>
    <p:sldId id="689" r:id="rId12"/>
    <p:sldId id="690" r:id="rId13"/>
    <p:sldId id="691" r:id="rId14"/>
    <p:sldId id="695" r:id="rId15"/>
    <p:sldId id="684" r:id="rId16"/>
    <p:sldId id="697" r:id="rId17"/>
    <p:sldId id="698" r:id="rId18"/>
    <p:sldId id="699" r:id="rId19"/>
    <p:sldId id="700" r:id="rId20"/>
    <p:sldId id="701" r:id="rId21"/>
    <p:sldId id="693" r:id="rId22"/>
    <p:sldId id="686" r:id="rId23"/>
    <p:sldId id="687" r:id="rId24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0493" autoAdjust="0"/>
  </p:normalViewPr>
  <p:slideViewPr>
    <p:cSldViewPr>
      <p:cViewPr varScale="1">
        <p:scale>
          <a:sx n="59" d="100"/>
          <a:sy n="59" d="100"/>
        </p:scale>
        <p:origin x="200" y="1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1B210-A255-E64E-A132-AE9789780742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81DF559-44E1-7549-9D41-28F94BE03673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(Raster-) Zeugnisse</a:t>
          </a:r>
        </a:p>
      </dgm:t>
    </dgm:pt>
    <dgm:pt modelId="{2219C12F-B749-0C48-86D5-6013677393FE}" type="parTrans" cxnId="{DA67F686-D337-984E-B714-05B2D2BDB55A}">
      <dgm:prSet/>
      <dgm:spPr/>
      <dgm:t>
        <a:bodyPr/>
        <a:lstStyle/>
        <a:p>
          <a:endParaRPr lang="de-DE"/>
        </a:p>
      </dgm:t>
    </dgm:pt>
    <dgm:pt modelId="{1192A69B-CEBF-0F4C-AA2B-F36E84B1AE92}" type="sibTrans" cxnId="{DA67F686-D337-984E-B714-05B2D2BDB55A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5DFB653A-8F9D-AD4D-AB95-304E6FC25BA0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/>
            <a:t>Leistungskonzept</a:t>
          </a:r>
        </a:p>
      </dgm:t>
    </dgm:pt>
    <dgm:pt modelId="{B72C2029-5A0D-8441-8953-D16210C2B18F}" type="parTrans" cxnId="{7F5DBCE6-AB89-9047-9F5B-2990E3C8FC9F}">
      <dgm:prSet/>
      <dgm:spPr/>
      <dgm:t>
        <a:bodyPr/>
        <a:lstStyle/>
        <a:p>
          <a:endParaRPr lang="de-DE"/>
        </a:p>
      </dgm:t>
    </dgm:pt>
    <dgm:pt modelId="{149EEEEF-8BE0-AE42-AFBD-21EAA4F00CDA}" type="sibTrans" cxnId="{7F5DBCE6-AB89-9047-9F5B-2990E3C8FC9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40893FB1-36E0-3041-A3CE-280F3B81A84C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de-DE" dirty="0"/>
            <a:t>Schulinterne Arbeitspläne</a:t>
          </a:r>
        </a:p>
      </dgm:t>
    </dgm:pt>
    <dgm:pt modelId="{D2B30F6A-3B3D-0E43-ACDA-5A88DE3322E3}" type="parTrans" cxnId="{07FCF19A-4828-C04B-AF18-5C4122DA57B1}">
      <dgm:prSet/>
      <dgm:spPr/>
      <dgm:t>
        <a:bodyPr/>
        <a:lstStyle/>
        <a:p>
          <a:endParaRPr lang="de-DE"/>
        </a:p>
      </dgm:t>
    </dgm:pt>
    <dgm:pt modelId="{49A76A97-520D-BF4F-9B98-E3CAB4678E1A}" type="sibTrans" cxnId="{07FCF19A-4828-C04B-AF18-5C4122DA57B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de-DE"/>
        </a:p>
      </dgm:t>
    </dgm:pt>
    <dgm:pt modelId="{DBDB2FAD-B6D7-694A-8144-2BEA4CE77EB2}" type="pres">
      <dgm:prSet presAssocID="{CCA1B210-A255-E64E-A132-AE9789780742}" presName="Name0" presStyleCnt="0">
        <dgm:presLayoutVars>
          <dgm:dir/>
          <dgm:resizeHandles val="exact"/>
        </dgm:presLayoutVars>
      </dgm:prSet>
      <dgm:spPr/>
    </dgm:pt>
    <dgm:pt modelId="{1D60E033-31D8-764C-BDB7-2F0AD7113BE3}" type="pres">
      <dgm:prSet presAssocID="{681DF559-44E1-7549-9D41-28F94BE03673}" presName="node" presStyleLbl="node1" presStyleIdx="0" presStyleCnt="3" custScaleX="129170">
        <dgm:presLayoutVars>
          <dgm:bulletEnabled val="1"/>
        </dgm:presLayoutVars>
      </dgm:prSet>
      <dgm:spPr/>
    </dgm:pt>
    <dgm:pt modelId="{6AC0DDCF-19A0-9942-A09B-CB8345CF5DD5}" type="pres">
      <dgm:prSet presAssocID="{1192A69B-CEBF-0F4C-AA2B-F36E84B1AE92}" presName="sibTrans" presStyleLbl="sibTrans2D1" presStyleIdx="0" presStyleCnt="3"/>
      <dgm:spPr/>
    </dgm:pt>
    <dgm:pt modelId="{DC91150E-131B-AF44-8AE8-4AC31BEBC49D}" type="pres">
      <dgm:prSet presAssocID="{1192A69B-CEBF-0F4C-AA2B-F36E84B1AE92}" presName="connectorText" presStyleLbl="sibTrans2D1" presStyleIdx="0" presStyleCnt="3"/>
      <dgm:spPr/>
    </dgm:pt>
    <dgm:pt modelId="{87A70F9A-9FD1-C143-89EA-B7CA4C4F33F3}" type="pres">
      <dgm:prSet presAssocID="{5DFB653A-8F9D-AD4D-AB95-304E6FC25BA0}" presName="node" presStyleLbl="node1" presStyleIdx="1" presStyleCnt="3">
        <dgm:presLayoutVars>
          <dgm:bulletEnabled val="1"/>
        </dgm:presLayoutVars>
      </dgm:prSet>
      <dgm:spPr/>
    </dgm:pt>
    <dgm:pt modelId="{5631C768-9192-3F47-BAE1-3D9E6A9004F8}" type="pres">
      <dgm:prSet presAssocID="{149EEEEF-8BE0-AE42-AFBD-21EAA4F00CDA}" presName="sibTrans" presStyleLbl="sibTrans2D1" presStyleIdx="1" presStyleCnt="3"/>
      <dgm:spPr/>
    </dgm:pt>
    <dgm:pt modelId="{2CA52EA5-8C05-244C-90D6-1B73B513CF7B}" type="pres">
      <dgm:prSet presAssocID="{149EEEEF-8BE0-AE42-AFBD-21EAA4F00CDA}" presName="connectorText" presStyleLbl="sibTrans2D1" presStyleIdx="1" presStyleCnt="3"/>
      <dgm:spPr/>
    </dgm:pt>
    <dgm:pt modelId="{0233996B-146D-8E4A-BB4A-C10DBCD8580C}" type="pres">
      <dgm:prSet presAssocID="{40893FB1-36E0-3041-A3CE-280F3B81A84C}" presName="node" presStyleLbl="node1" presStyleIdx="2" presStyleCnt="3">
        <dgm:presLayoutVars>
          <dgm:bulletEnabled val="1"/>
        </dgm:presLayoutVars>
      </dgm:prSet>
      <dgm:spPr/>
    </dgm:pt>
    <dgm:pt modelId="{3FB631BD-1738-5D46-82DA-E75D4EB7D697}" type="pres">
      <dgm:prSet presAssocID="{49A76A97-520D-BF4F-9B98-E3CAB4678E1A}" presName="sibTrans" presStyleLbl="sibTrans2D1" presStyleIdx="2" presStyleCnt="3"/>
      <dgm:spPr/>
    </dgm:pt>
    <dgm:pt modelId="{9876277F-85CC-7746-B91F-9E8B215A53FC}" type="pres">
      <dgm:prSet presAssocID="{49A76A97-520D-BF4F-9B98-E3CAB4678E1A}" presName="connectorText" presStyleLbl="sibTrans2D1" presStyleIdx="2" presStyleCnt="3"/>
      <dgm:spPr/>
    </dgm:pt>
  </dgm:ptLst>
  <dgm:cxnLst>
    <dgm:cxn modelId="{30F86B17-5F56-EA40-9F69-218CC3E4F672}" type="presOf" srcId="{49A76A97-520D-BF4F-9B98-E3CAB4678E1A}" destId="{9876277F-85CC-7746-B91F-9E8B215A53FC}" srcOrd="1" destOrd="0" presId="urn:microsoft.com/office/officeart/2005/8/layout/cycle7"/>
    <dgm:cxn modelId="{9135BC18-4150-F04F-BB8B-7E6C4E7A186C}" type="presOf" srcId="{1192A69B-CEBF-0F4C-AA2B-F36E84B1AE92}" destId="{DC91150E-131B-AF44-8AE8-4AC31BEBC49D}" srcOrd="1" destOrd="0" presId="urn:microsoft.com/office/officeart/2005/8/layout/cycle7"/>
    <dgm:cxn modelId="{50AA4A2F-2DD9-1D4A-B184-5BF365342A32}" type="presOf" srcId="{681DF559-44E1-7549-9D41-28F94BE03673}" destId="{1D60E033-31D8-764C-BDB7-2F0AD7113BE3}" srcOrd="0" destOrd="0" presId="urn:microsoft.com/office/officeart/2005/8/layout/cycle7"/>
    <dgm:cxn modelId="{3AC62676-78C8-294D-8414-F4DC98A82FCA}" type="presOf" srcId="{1192A69B-CEBF-0F4C-AA2B-F36E84B1AE92}" destId="{6AC0DDCF-19A0-9942-A09B-CB8345CF5DD5}" srcOrd="0" destOrd="0" presId="urn:microsoft.com/office/officeart/2005/8/layout/cycle7"/>
    <dgm:cxn modelId="{DEDE2F79-4B31-274F-B43F-B86CD5EDBF9A}" type="presOf" srcId="{149EEEEF-8BE0-AE42-AFBD-21EAA4F00CDA}" destId="{2CA52EA5-8C05-244C-90D6-1B73B513CF7B}" srcOrd="1" destOrd="0" presId="urn:microsoft.com/office/officeart/2005/8/layout/cycle7"/>
    <dgm:cxn modelId="{45E9177E-EFC1-6F43-BA13-E550D0BF2DBE}" type="presOf" srcId="{149EEEEF-8BE0-AE42-AFBD-21EAA4F00CDA}" destId="{5631C768-9192-3F47-BAE1-3D9E6A9004F8}" srcOrd="0" destOrd="0" presId="urn:microsoft.com/office/officeart/2005/8/layout/cycle7"/>
    <dgm:cxn modelId="{42C6AF7F-8643-EE43-8CAF-93AFC7733E3D}" type="presOf" srcId="{49A76A97-520D-BF4F-9B98-E3CAB4678E1A}" destId="{3FB631BD-1738-5D46-82DA-E75D4EB7D697}" srcOrd="0" destOrd="0" presId="urn:microsoft.com/office/officeart/2005/8/layout/cycle7"/>
    <dgm:cxn modelId="{DA67F686-D337-984E-B714-05B2D2BDB55A}" srcId="{CCA1B210-A255-E64E-A132-AE9789780742}" destId="{681DF559-44E1-7549-9D41-28F94BE03673}" srcOrd="0" destOrd="0" parTransId="{2219C12F-B749-0C48-86D5-6013677393FE}" sibTransId="{1192A69B-CEBF-0F4C-AA2B-F36E84B1AE92}"/>
    <dgm:cxn modelId="{E36FC08C-D558-2245-BBD5-A30A4EBD6D1A}" type="presOf" srcId="{CCA1B210-A255-E64E-A132-AE9789780742}" destId="{DBDB2FAD-B6D7-694A-8144-2BEA4CE77EB2}" srcOrd="0" destOrd="0" presId="urn:microsoft.com/office/officeart/2005/8/layout/cycle7"/>
    <dgm:cxn modelId="{07FCF19A-4828-C04B-AF18-5C4122DA57B1}" srcId="{CCA1B210-A255-E64E-A132-AE9789780742}" destId="{40893FB1-36E0-3041-A3CE-280F3B81A84C}" srcOrd="2" destOrd="0" parTransId="{D2B30F6A-3B3D-0E43-ACDA-5A88DE3322E3}" sibTransId="{49A76A97-520D-BF4F-9B98-E3CAB4678E1A}"/>
    <dgm:cxn modelId="{D5D387CC-42E1-4C4C-AC57-5B836A4D161D}" type="presOf" srcId="{40893FB1-36E0-3041-A3CE-280F3B81A84C}" destId="{0233996B-146D-8E4A-BB4A-C10DBCD8580C}" srcOrd="0" destOrd="0" presId="urn:microsoft.com/office/officeart/2005/8/layout/cycle7"/>
    <dgm:cxn modelId="{7F5DBCE6-AB89-9047-9F5B-2990E3C8FC9F}" srcId="{CCA1B210-A255-E64E-A132-AE9789780742}" destId="{5DFB653A-8F9D-AD4D-AB95-304E6FC25BA0}" srcOrd="1" destOrd="0" parTransId="{B72C2029-5A0D-8441-8953-D16210C2B18F}" sibTransId="{149EEEEF-8BE0-AE42-AFBD-21EAA4F00CDA}"/>
    <dgm:cxn modelId="{388C2BF2-4550-FB40-A4F6-1084D8F8334A}" type="presOf" srcId="{5DFB653A-8F9D-AD4D-AB95-304E6FC25BA0}" destId="{87A70F9A-9FD1-C143-89EA-B7CA4C4F33F3}" srcOrd="0" destOrd="0" presId="urn:microsoft.com/office/officeart/2005/8/layout/cycle7"/>
    <dgm:cxn modelId="{0AC1B7DA-6DB3-1D42-88DB-7B76C9A8173B}" type="presParOf" srcId="{DBDB2FAD-B6D7-694A-8144-2BEA4CE77EB2}" destId="{1D60E033-31D8-764C-BDB7-2F0AD7113BE3}" srcOrd="0" destOrd="0" presId="urn:microsoft.com/office/officeart/2005/8/layout/cycle7"/>
    <dgm:cxn modelId="{E7F2B82C-3D42-784C-81C7-E08918C3C7E2}" type="presParOf" srcId="{DBDB2FAD-B6D7-694A-8144-2BEA4CE77EB2}" destId="{6AC0DDCF-19A0-9942-A09B-CB8345CF5DD5}" srcOrd="1" destOrd="0" presId="urn:microsoft.com/office/officeart/2005/8/layout/cycle7"/>
    <dgm:cxn modelId="{EE789768-161E-A24D-94A3-6FDEF872B916}" type="presParOf" srcId="{6AC0DDCF-19A0-9942-A09B-CB8345CF5DD5}" destId="{DC91150E-131B-AF44-8AE8-4AC31BEBC49D}" srcOrd="0" destOrd="0" presId="urn:microsoft.com/office/officeart/2005/8/layout/cycle7"/>
    <dgm:cxn modelId="{03E82334-5FBB-AB4A-BF3F-08A367E76B2D}" type="presParOf" srcId="{DBDB2FAD-B6D7-694A-8144-2BEA4CE77EB2}" destId="{87A70F9A-9FD1-C143-89EA-B7CA4C4F33F3}" srcOrd="2" destOrd="0" presId="urn:microsoft.com/office/officeart/2005/8/layout/cycle7"/>
    <dgm:cxn modelId="{D76F9A0E-0430-234E-BDBB-CF7232C9C4AB}" type="presParOf" srcId="{DBDB2FAD-B6D7-694A-8144-2BEA4CE77EB2}" destId="{5631C768-9192-3F47-BAE1-3D9E6A9004F8}" srcOrd="3" destOrd="0" presId="urn:microsoft.com/office/officeart/2005/8/layout/cycle7"/>
    <dgm:cxn modelId="{77D9945C-051C-1B48-87D5-AE4C63333E89}" type="presParOf" srcId="{5631C768-9192-3F47-BAE1-3D9E6A9004F8}" destId="{2CA52EA5-8C05-244C-90D6-1B73B513CF7B}" srcOrd="0" destOrd="0" presId="urn:microsoft.com/office/officeart/2005/8/layout/cycle7"/>
    <dgm:cxn modelId="{41106ADB-C0F6-0D46-B4F3-1D55FDE29DC7}" type="presParOf" srcId="{DBDB2FAD-B6D7-694A-8144-2BEA4CE77EB2}" destId="{0233996B-146D-8E4A-BB4A-C10DBCD8580C}" srcOrd="4" destOrd="0" presId="urn:microsoft.com/office/officeart/2005/8/layout/cycle7"/>
    <dgm:cxn modelId="{FD056766-ED91-C847-A26A-4480EE18E14F}" type="presParOf" srcId="{DBDB2FAD-B6D7-694A-8144-2BEA4CE77EB2}" destId="{3FB631BD-1738-5D46-82DA-E75D4EB7D697}" srcOrd="5" destOrd="0" presId="urn:microsoft.com/office/officeart/2005/8/layout/cycle7"/>
    <dgm:cxn modelId="{ED01887C-1F66-8F48-85CC-3FCF7339D48E}" type="presParOf" srcId="{3FB631BD-1738-5D46-82DA-E75D4EB7D697}" destId="{9876277F-85CC-7746-B91F-9E8B215A53FC}" srcOrd="0" destOrd="0" presId="urn:microsoft.com/office/officeart/2005/8/layout/cycle7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BCD33-C236-574F-A7BF-19D53FEDAF00}" type="doc">
      <dgm:prSet loTypeId="urn:microsoft.com/office/officeart/2005/8/layout/chevron2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e-DE"/>
        </a:p>
      </dgm:t>
    </dgm:pt>
    <dgm:pt modelId="{EBF65ACB-6786-F043-9592-52C8A108B0EA}">
      <dgm:prSet phldrT="[Text]"/>
      <dgm:spPr/>
      <dgm:t>
        <a:bodyPr/>
        <a:lstStyle/>
        <a:p>
          <a:r>
            <a:rPr lang="de-DE" dirty="0"/>
            <a:t>heute</a:t>
          </a:r>
        </a:p>
      </dgm:t>
    </dgm:pt>
    <dgm:pt modelId="{46441A47-0DDE-924D-8E6C-6F3D5E10DA19}" type="parTrans" cxnId="{882FF87E-7312-3B4D-AD9E-476E01FFB966}">
      <dgm:prSet/>
      <dgm:spPr/>
      <dgm:t>
        <a:bodyPr/>
        <a:lstStyle/>
        <a:p>
          <a:endParaRPr lang="de-DE"/>
        </a:p>
      </dgm:t>
    </dgm:pt>
    <dgm:pt modelId="{FD63B42D-7EA9-7B40-B9A0-6BA0FEFD0886}" type="sibTrans" cxnId="{882FF87E-7312-3B4D-AD9E-476E01FFB966}">
      <dgm:prSet/>
      <dgm:spPr/>
      <dgm:t>
        <a:bodyPr/>
        <a:lstStyle/>
        <a:p>
          <a:endParaRPr lang="de-DE"/>
        </a:p>
      </dgm:t>
    </dgm:pt>
    <dgm:pt modelId="{2901AE1E-413F-2149-8D1A-90045156EA1A}">
      <dgm:prSet phldrT="[Text]"/>
      <dgm:spPr/>
      <dgm:t>
        <a:bodyPr/>
        <a:lstStyle/>
        <a:p>
          <a:r>
            <a:rPr lang="de-DE" dirty="0"/>
            <a:t>Erarbeitung der Rasterzeugnisse in den Fächern D, Ma, SU, E; KU</a:t>
          </a:r>
        </a:p>
      </dgm:t>
    </dgm:pt>
    <dgm:pt modelId="{BD3576C9-7CDC-AF42-ABC0-5BEFE2D09070}" type="parTrans" cxnId="{071BA0A4-EC68-A84D-AD4B-8AD275D2C29B}">
      <dgm:prSet/>
      <dgm:spPr/>
      <dgm:t>
        <a:bodyPr/>
        <a:lstStyle/>
        <a:p>
          <a:endParaRPr lang="de-DE"/>
        </a:p>
      </dgm:t>
    </dgm:pt>
    <dgm:pt modelId="{B8C2712E-06E6-DD4E-9AFA-947E2FF26490}" type="sibTrans" cxnId="{071BA0A4-EC68-A84D-AD4B-8AD275D2C29B}">
      <dgm:prSet/>
      <dgm:spPr/>
      <dgm:t>
        <a:bodyPr/>
        <a:lstStyle/>
        <a:p>
          <a:endParaRPr lang="de-DE"/>
        </a:p>
      </dgm:t>
    </dgm:pt>
    <dgm:pt modelId="{EABF7657-FC51-9B4E-8C61-C2032A632936}">
      <dgm:prSet phldrT="[Text]"/>
      <dgm:spPr/>
      <dgm:t>
        <a:bodyPr/>
        <a:lstStyle/>
        <a:p>
          <a:r>
            <a:rPr lang="de-DE" dirty="0"/>
            <a:t>Nächste päd. Konferenz</a:t>
          </a:r>
        </a:p>
      </dgm:t>
    </dgm:pt>
    <dgm:pt modelId="{4048E148-98F8-6D40-A46E-354D647FFF49}" type="parTrans" cxnId="{1D248F30-C650-4F48-ABE9-0FBEF8EA300D}">
      <dgm:prSet/>
      <dgm:spPr/>
      <dgm:t>
        <a:bodyPr/>
        <a:lstStyle/>
        <a:p>
          <a:endParaRPr lang="de-DE"/>
        </a:p>
      </dgm:t>
    </dgm:pt>
    <dgm:pt modelId="{A3CBD835-A9F5-264A-9960-D619EADEED4D}" type="sibTrans" cxnId="{1D248F30-C650-4F48-ABE9-0FBEF8EA300D}">
      <dgm:prSet/>
      <dgm:spPr/>
      <dgm:t>
        <a:bodyPr/>
        <a:lstStyle/>
        <a:p>
          <a:endParaRPr lang="de-DE"/>
        </a:p>
      </dgm:t>
    </dgm:pt>
    <dgm:pt modelId="{4F1D9A45-FB81-BE4B-B740-70DE77571C85}">
      <dgm:prSet phldrT="[Text]"/>
      <dgm:spPr/>
      <dgm:t>
        <a:bodyPr/>
        <a:lstStyle/>
        <a:p>
          <a:r>
            <a:rPr lang="de-DE" dirty="0"/>
            <a:t>Erarbeitung der Rasterzeugnisse in den übrigen Fächern</a:t>
          </a:r>
        </a:p>
      </dgm:t>
    </dgm:pt>
    <dgm:pt modelId="{6115D905-0973-D842-BB10-1F744721C4E5}" type="parTrans" cxnId="{B5C9AA35-8FFB-764C-98C0-09C42BAC385E}">
      <dgm:prSet/>
      <dgm:spPr/>
      <dgm:t>
        <a:bodyPr/>
        <a:lstStyle/>
        <a:p>
          <a:endParaRPr lang="de-DE"/>
        </a:p>
      </dgm:t>
    </dgm:pt>
    <dgm:pt modelId="{3E774286-3CC9-9C40-B08D-E1AD457F1F31}" type="sibTrans" cxnId="{B5C9AA35-8FFB-764C-98C0-09C42BAC385E}">
      <dgm:prSet/>
      <dgm:spPr/>
      <dgm:t>
        <a:bodyPr/>
        <a:lstStyle/>
        <a:p>
          <a:endParaRPr lang="de-DE"/>
        </a:p>
      </dgm:t>
    </dgm:pt>
    <dgm:pt modelId="{72D2BB22-28D0-3D4D-9570-FE1A1C0D78B4}">
      <dgm:prSet phldrT="[Text]"/>
      <dgm:spPr/>
      <dgm:t>
        <a:bodyPr/>
        <a:lstStyle/>
        <a:p>
          <a:r>
            <a:rPr lang="de-DE" dirty="0"/>
            <a:t>Bis Herbstferien</a:t>
          </a:r>
        </a:p>
      </dgm:t>
    </dgm:pt>
    <dgm:pt modelId="{643290BF-61D5-6D4B-BC9E-44D761A37ACD}" type="parTrans" cxnId="{28267982-CF1C-C343-98FB-3B00C0DDABCF}">
      <dgm:prSet/>
      <dgm:spPr/>
      <dgm:t>
        <a:bodyPr/>
        <a:lstStyle/>
        <a:p>
          <a:endParaRPr lang="de-DE"/>
        </a:p>
      </dgm:t>
    </dgm:pt>
    <dgm:pt modelId="{71FD2968-AECD-F640-B987-7A395A7CF308}" type="sibTrans" cxnId="{28267982-CF1C-C343-98FB-3B00C0DDABCF}">
      <dgm:prSet/>
      <dgm:spPr/>
      <dgm:t>
        <a:bodyPr/>
        <a:lstStyle/>
        <a:p>
          <a:endParaRPr lang="de-DE"/>
        </a:p>
      </dgm:t>
    </dgm:pt>
    <dgm:pt modelId="{0482D63D-DF54-494E-9915-5D0928797B32}">
      <dgm:prSet phldrT="[Text]"/>
      <dgm:spPr/>
      <dgm:t>
        <a:bodyPr/>
        <a:lstStyle/>
        <a:p>
          <a:r>
            <a:rPr lang="de-DE" dirty="0"/>
            <a:t>Hochladen der Rasterzeugnisse z.B. auf </a:t>
          </a:r>
          <a:r>
            <a:rPr lang="de-DE" dirty="0" err="1"/>
            <a:t>logineo</a:t>
          </a:r>
          <a:r>
            <a:rPr lang="de-DE" dirty="0"/>
            <a:t> oder Intranet</a:t>
          </a:r>
        </a:p>
      </dgm:t>
    </dgm:pt>
    <dgm:pt modelId="{7FDA42AF-FFDD-BE4A-9BEA-8E57E3F4C89C}" type="parTrans" cxnId="{C0D05578-F05E-7A4E-BAC7-21A5079EC82C}">
      <dgm:prSet/>
      <dgm:spPr/>
      <dgm:t>
        <a:bodyPr/>
        <a:lstStyle/>
        <a:p>
          <a:endParaRPr lang="de-DE"/>
        </a:p>
      </dgm:t>
    </dgm:pt>
    <dgm:pt modelId="{B420F634-7E39-1E41-AC8B-FD63967ED0C9}" type="sibTrans" cxnId="{C0D05578-F05E-7A4E-BAC7-21A5079EC82C}">
      <dgm:prSet/>
      <dgm:spPr/>
      <dgm:t>
        <a:bodyPr/>
        <a:lstStyle/>
        <a:p>
          <a:endParaRPr lang="de-DE"/>
        </a:p>
      </dgm:t>
    </dgm:pt>
    <dgm:pt modelId="{2CEB4700-5923-B144-97C4-D6A27A64CFB7}">
      <dgm:prSet phldrT="[Text]"/>
      <dgm:spPr/>
      <dgm:t>
        <a:bodyPr/>
        <a:lstStyle/>
        <a:p>
          <a:r>
            <a:rPr lang="de-DE" dirty="0"/>
            <a:t>Sichten der Ergebnisse</a:t>
          </a:r>
        </a:p>
      </dgm:t>
    </dgm:pt>
    <dgm:pt modelId="{CC5BEC00-5CDE-764A-B390-1FA7BB5A9DB0}" type="parTrans" cxnId="{87CD66D0-2A46-D04D-8960-88532F23D535}">
      <dgm:prSet/>
      <dgm:spPr/>
      <dgm:t>
        <a:bodyPr/>
        <a:lstStyle/>
        <a:p>
          <a:endParaRPr lang="de-DE"/>
        </a:p>
      </dgm:t>
    </dgm:pt>
    <dgm:pt modelId="{C3BAA898-1673-AA49-AE64-54B5F693BDF6}" type="sibTrans" cxnId="{87CD66D0-2A46-D04D-8960-88532F23D535}">
      <dgm:prSet/>
      <dgm:spPr/>
      <dgm:t>
        <a:bodyPr/>
        <a:lstStyle/>
        <a:p>
          <a:endParaRPr lang="de-DE"/>
        </a:p>
      </dgm:t>
    </dgm:pt>
    <dgm:pt modelId="{DB628772-6C91-E248-BF17-4BE30E349A85}">
      <dgm:prSet/>
      <dgm:spPr/>
      <dgm:t>
        <a:bodyPr/>
        <a:lstStyle/>
        <a:p>
          <a:r>
            <a:rPr lang="de-DE" dirty="0"/>
            <a:t>Bis Weihnachten</a:t>
          </a:r>
        </a:p>
      </dgm:t>
    </dgm:pt>
    <dgm:pt modelId="{49DE1A21-8526-0E47-AE95-C049D4360B1D}" type="parTrans" cxnId="{5FF88704-4FBA-5943-B950-FC8A5F541DA6}">
      <dgm:prSet/>
      <dgm:spPr/>
      <dgm:t>
        <a:bodyPr/>
        <a:lstStyle/>
        <a:p>
          <a:endParaRPr lang="de-DE"/>
        </a:p>
      </dgm:t>
    </dgm:pt>
    <dgm:pt modelId="{F53080DD-938F-7045-AF8D-43EAF25040CF}" type="sibTrans" cxnId="{5FF88704-4FBA-5943-B950-FC8A5F541DA6}">
      <dgm:prSet/>
      <dgm:spPr/>
      <dgm:t>
        <a:bodyPr/>
        <a:lstStyle/>
        <a:p>
          <a:endParaRPr lang="de-DE"/>
        </a:p>
      </dgm:t>
    </dgm:pt>
    <dgm:pt modelId="{57FA7944-409F-1549-8306-B87FD7C46F51}">
      <dgm:prSet/>
      <dgm:spPr/>
      <dgm:t>
        <a:bodyPr/>
        <a:lstStyle/>
        <a:p>
          <a:r>
            <a:rPr lang="de-DE" dirty="0"/>
            <a:t>Diskussion und Verabschiedung auf Lehrerkonferenz/ Schulkonferenz</a:t>
          </a:r>
        </a:p>
      </dgm:t>
    </dgm:pt>
    <dgm:pt modelId="{348F254E-AD8E-3B45-A9BC-A3463412787A}" type="parTrans" cxnId="{4FE275A1-8FAF-E846-863B-AC3E655FBECF}">
      <dgm:prSet/>
      <dgm:spPr/>
      <dgm:t>
        <a:bodyPr/>
        <a:lstStyle/>
        <a:p>
          <a:endParaRPr lang="de-DE"/>
        </a:p>
      </dgm:t>
    </dgm:pt>
    <dgm:pt modelId="{8503E7D9-46A5-F149-BF4D-0D8C3914D1B1}" type="sibTrans" cxnId="{4FE275A1-8FAF-E846-863B-AC3E655FBECF}">
      <dgm:prSet/>
      <dgm:spPr/>
      <dgm:t>
        <a:bodyPr/>
        <a:lstStyle/>
        <a:p>
          <a:endParaRPr lang="de-DE"/>
        </a:p>
      </dgm:t>
    </dgm:pt>
    <dgm:pt modelId="{52C3D296-9778-F24E-B3AB-27C667AA920F}" type="pres">
      <dgm:prSet presAssocID="{42BBCD33-C236-574F-A7BF-19D53FEDAF00}" presName="linearFlow" presStyleCnt="0">
        <dgm:presLayoutVars>
          <dgm:dir/>
          <dgm:animLvl val="lvl"/>
          <dgm:resizeHandles val="exact"/>
        </dgm:presLayoutVars>
      </dgm:prSet>
      <dgm:spPr/>
    </dgm:pt>
    <dgm:pt modelId="{8EAAB8D3-70DA-7841-A6DA-9DA2FA0FC477}" type="pres">
      <dgm:prSet presAssocID="{EBF65ACB-6786-F043-9592-52C8A108B0EA}" presName="composite" presStyleCnt="0"/>
      <dgm:spPr/>
    </dgm:pt>
    <dgm:pt modelId="{9C50A72E-644E-4A45-9AE8-5988AFF627BE}" type="pres">
      <dgm:prSet presAssocID="{EBF65ACB-6786-F043-9592-52C8A108B0E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C71F11-E987-714A-B17E-54EB1EA12237}" type="pres">
      <dgm:prSet presAssocID="{EBF65ACB-6786-F043-9592-52C8A108B0EA}" presName="descendantText" presStyleLbl="alignAcc1" presStyleIdx="0" presStyleCnt="4" custScaleX="99989" custScaleY="132775">
        <dgm:presLayoutVars>
          <dgm:bulletEnabled val="1"/>
        </dgm:presLayoutVars>
      </dgm:prSet>
      <dgm:spPr/>
    </dgm:pt>
    <dgm:pt modelId="{57C14AC6-E0D2-304C-9D3C-B255EEEECC23}" type="pres">
      <dgm:prSet presAssocID="{FD63B42D-7EA9-7B40-B9A0-6BA0FEFD0886}" presName="sp" presStyleCnt="0"/>
      <dgm:spPr/>
    </dgm:pt>
    <dgm:pt modelId="{5E0A3426-E2D0-9848-9062-747F271826CF}" type="pres">
      <dgm:prSet presAssocID="{EABF7657-FC51-9B4E-8C61-C2032A632936}" presName="composite" presStyleCnt="0"/>
      <dgm:spPr/>
    </dgm:pt>
    <dgm:pt modelId="{FD0F6CD8-50BA-5A4E-9C7D-83A4FD8A3447}" type="pres">
      <dgm:prSet presAssocID="{EABF7657-FC51-9B4E-8C61-C2032A63293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E8BE8EA-E06C-4F48-AE79-A112BC3BF796}" type="pres">
      <dgm:prSet presAssocID="{EABF7657-FC51-9B4E-8C61-C2032A632936}" presName="descendantText" presStyleLbl="alignAcc1" presStyleIdx="1" presStyleCnt="4">
        <dgm:presLayoutVars>
          <dgm:bulletEnabled val="1"/>
        </dgm:presLayoutVars>
      </dgm:prSet>
      <dgm:spPr/>
    </dgm:pt>
    <dgm:pt modelId="{4B24475B-245E-4441-B932-CCE81830CF99}" type="pres">
      <dgm:prSet presAssocID="{A3CBD835-A9F5-264A-9960-D619EADEED4D}" presName="sp" presStyleCnt="0"/>
      <dgm:spPr/>
    </dgm:pt>
    <dgm:pt modelId="{54260CD2-9B4F-294A-AFA3-1A84642D75BE}" type="pres">
      <dgm:prSet presAssocID="{72D2BB22-28D0-3D4D-9570-FE1A1C0D78B4}" presName="composite" presStyleCnt="0"/>
      <dgm:spPr/>
    </dgm:pt>
    <dgm:pt modelId="{D03B5E65-C656-D740-9A3C-C8D93B796527}" type="pres">
      <dgm:prSet presAssocID="{72D2BB22-28D0-3D4D-9570-FE1A1C0D78B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405E113-31F2-9244-88F7-F3947C2212DD}" type="pres">
      <dgm:prSet presAssocID="{72D2BB22-28D0-3D4D-9570-FE1A1C0D78B4}" presName="descendantText" presStyleLbl="alignAcc1" presStyleIdx="2" presStyleCnt="4">
        <dgm:presLayoutVars>
          <dgm:bulletEnabled val="1"/>
        </dgm:presLayoutVars>
      </dgm:prSet>
      <dgm:spPr/>
    </dgm:pt>
    <dgm:pt modelId="{14CD2108-537E-614F-BAA2-7D42CE1D35D7}" type="pres">
      <dgm:prSet presAssocID="{71FD2968-AECD-F640-B987-7A395A7CF308}" presName="sp" presStyleCnt="0"/>
      <dgm:spPr/>
    </dgm:pt>
    <dgm:pt modelId="{14692808-0FB6-0C4D-B2DD-3062995A9531}" type="pres">
      <dgm:prSet presAssocID="{DB628772-6C91-E248-BF17-4BE30E349A85}" presName="composite" presStyleCnt="0"/>
      <dgm:spPr/>
    </dgm:pt>
    <dgm:pt modelId="{39518407-9EEC-0A4B-AAE4-F257ED2EB275}" type="pres">
      <dgm:prSet presAssocID="{DB628772-6C91-E248-BF17-4BE30E349A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7994FFC-9DF5-1A40-B72B-4116520D43FB}" type="pres">
      <dgm:prSet presAssocID="{DB628772-6C91-E248-BF17-4BE30E349A8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FF88704-4FBA-5943-B950-FC8A5F541DA6}" srcId="{42BBCD33-C236-574F-A7BF-19D53FEDAF00}" destId="{DB628772-6C91-E248-BF17-4BE30E349A85}" srcOrd="3" destOrd="0" parTransId="{49DE1A21-8526-0E47-AE95-C049D4360B1D}" sibTransId="{F53080DD-938F-7045-AF8D-43EAF25040CF}"/>
    <dgm:cxn modelId="{976CB015-C374-B64F-84FE-91FC940D9089}" type="presOf" srcId="{DB628772-6C91-E248-BF17-4BE30E349A85}" destId="{39518407-9EEC-0A4B-AAE4-F257ED2EB275}" srcOrd="0" destOrd="0" presId="urn:microsoft.com/office/officeart/2005/8/layout/chevron2"/>
    <dgm:cxn modelId="{8CAD6A1B-880C-6D43-A35A-7598BF24A761}" type="presOf" srcId="{EBF65ACB-6786-F043-9592-52C8A108B0EA}" destId="{9C50A72E-644E-4A45-9AE8-5988AFF627BE}" srcOrd="0" destOrd="0" presId="urn:microsoft.com/office/officeart/2005/8/layout/chevron2"/>
    <dgm:cxn modelId="{1D248F30-C650-4F48-ABE9-0FBEF8EA300D}" srcId="{42BBCD33-C236-574F-A7BF-19D53FEDAF00}" destId="{EABF7657-FC51-9B4E-8C61-C2032A632936}" srcOrd="1" destOrd="0" parTransId="{4048E148-98F8-6D40-A46E-354D647FFF49}" sibTransId="{A3CBD835-A9F5-264A-9960-D619EADEED4D}"/>
    <dgm:cxn modelId="{2D416F33-AA4E-8B42-A678-C34E8348E55D}" type="presOf" srcId="{57FA7944-409F-1549-8306-B87FD7C46F51}" destId="{A7994FFC-9DF5-1A40-B72B-4116520D43FB}" srcOrd="0" destOrd="0" presId="urn:microsoft.com/office/officeart/2005/8/layout/chevron2"/>
    <dgm:cxn modelId="{B5C9AA35-8FFB-764C-98C0-09C42BAC385E}" srcId="{EABF7657-FC51-9B4E-8C61-C2032A632936}" destId="{4F1D9A45-FB81-BE4B-B740-70DE77571C85}" srcOrd="0" destOrd="0" parTransId="{6115D905-0973-D842-BB10-1F744721C4E5}" sibTransId="{3E774286-3CC9-9C40-B08D-E1AD457F1F31}"/>
    <dgm:cxn modelId="{5578C443-B006-A84E-A284-DE9438080800}" type="presOf" srcId="{EABF7657-FC51-9B4E-8C61-C2032A632936}" destId="{FD0F6CD8-50BA-5A4E-9C7D-83A4FD8A3447}" srcOrd="0" destOrd="0" presId="urn:microsoft.com/office/officeart/2005/8/layout/chevron2"/>
    <dgm:cxn modelId="{50103C48-8E87-E645-A619-FBEABADD4DF6}" type="presOf" srcId="{2CEB4700-5923-B144-97C4-D6A27A64CFB7}" destId="{0405E113-31F2-9244-88F7-F3947C2212DD}" srcOrd="0" destOrd="1" presId="urn:microsoft.com/office/officeart/2005/8/layout/chevron2"/>
    <dgm:cxn modelId="{FE975961-ED8E-6D41-B2A1-924D81F0977A}" type="presOf" srcId="{72D2BB22-28D0-3D4D-9570-FE1A1C0D78B4}" destId="{D03B5E65-C656-D740-9A3C-C8D93B796527}" srcOrd="0" destOrd="0" presId="urn:microsoft.com/office/officeart/2005/8/layout/chevron2"/>
    <dgm:cxn modelId="{2E346C67-0DCC-7949-903F-CE008B804F3B}" type="presOf" srcId="{0482D63D-DF54-494E-9915-5D0928797B32}" destId="{0405E113-31F2-9244-88F7-F3947C2212DD}" srcOrd="0" destOrd="0" presId="urn:microsoft.com/office/officeart/2005/8/layout/chevron2"/>
    <dgm:cxn modelId="{C0D05578-F05E-7A4E-BAC7-21A5079EC82C}" srcId="{72D2BB22-28D0-3D4D-9570-FE1A1C0D78B4}" destId="{0482D63D-DF54-494E-9915-5D0928797B32}" srcOrd="0" destOrd="0" parTransId="{7FDA42AF-FFDD-BE4A-9BEA-8E57E3F4C89C}" sibTransId="{B420F634-7E39-1E41-AC8B-FD63967ED0C9}"/>
    <dgm:cxn modelId="{882FF87E-7312-3B4D-AD9E-476E01FFB966}" srcId="{42BBCD33-C236-574F-A7BF-19D53FEDAF00}" destId="{EBF65ACB-6786-F043-9592-52C8A108B0EA}" srcOrd="0" destOrd="0" parTransId="{46441A47-0DDE-924D-8E6C-6F3D5E10DA19}" sibTransId="{FD63B42D-7EA9-7B40-B9A0-6BA0FEFD0886}"/>
    <dgm:cxn modelId="{28267982-CF1C-C343-98FB-3B00C0DDABCF}" srcId="{42BBCD33-C236-574F-A7BF-19D53FEDAF00}" destId="{72D2BB22-28D0-3D4D-9570-FE1A1C0D78B4}" srcOrd="2" destOrd="0" parTransId="{643290BF-61D5-6D4B-BC9E-44D761A37ACD}" sibTransId="{71FD2968-AECD-F640-B987-7A395A7CF308}"/>
    <dgm:cxn modelId="{22FACC82-5DC2-F044-996F-A9FA70278602}" type="presOf" srcId="{42BBCD33-C236-574F-A7BF-19D53FEDAF00}" destId="{52C3D296-9778-F24E-B3AB-27C667AA920F}" srcOrd="0" destOrd="0" presId="urn:microsoft.com/office/officeart/2005/8/layout/chevron2"/>
    <dgm:cxn modelId="{DF81BD8D-78CB-8A42-9891-2B9894B17059}" type="presOf" srcId="{4F1D9A45-FB81-BE4B-B740-70DE77571C85}" destId="{6E8BE8EA-E06C-4F48-AE79-A112BC3BF796}" srcOrd="0" destOrd="0" presId="urn:microsoft.com/office/officeart/2005/8/layout/chevron2"/>
    <dgm:cxn modelId="{4FE275A1-8FAF-E846-863B-AC3E655FBECF}" srcId="{DB628772-6C91-E248-BF17-4BE30E349A85}" destId="{57FA7944-409F-1549-8306-B87FD7C46F51}" srcOrd="0" destOrd="0" parTransId="{348F254E-AD8E-3B45-A9BC-A3463412787A}" sibTransId="{8503E7D9-46A5-F149-BF4D-0D8C3914D1B1}"/>
    <dgm:cxn modelId="{071BA0A4-EC68-A84D-AD4B-8AD275D2C29B}" srcId="{EBF65ACB-6786-F043-9592-52C8A108B0EA}" destId="{2901AE1E-413F-2149-8D1A-90045156EA1A}" srcOrd="0" destOrd="0" parTransId="{BD3576C9-7CDC-AF42-ABC0-5BEFE2D09070}" sibTransId="{B8C2712E-06E6-DD4E-9AFA-947E2FF26490}"/>
    <dgm:cxn modelId="{87CD66D0-2A46-D04D-8960-88532F23D535}" srcId="{72D2BB22-28D0-3D4D-9570-FE1A1C0D78B4}" destId="{2CEB4700-5923-B144-97C4-D6A27A64CFB7}" srcOrd="1" destOrd="0" parTransId="{CC5BEC00-5CDE-764A-B390-1FA7BB5A9DB0}" sibTransId="{C3BAA898-1673-AA49-AE64-54B5F693BDF6}"/>
    <dgm:cxn modelId="{8799FFE1-6361-264A-A667-B35580012CE2}" type="presOf" srcId="{2901AE1E-413F-2149-8D1A-90045156EA1A}" destId="{45C71F11-E987-714A-B17E-54EB1EA12237}" srcOrd="0" destOrd="0" presId="urn:microsoft.com/office/officeart/2005/8/layout/chevron2"/>
    <dgm:cxn modelId="{2CCECDFE-E44C-EB4D-BFF0-5FEC90E14AC4}" type="presParOf" srcId="{52C3D296-9778-F24E-B3AB-27C667AA920F}" destId="{8EAAB8D3-70DA-7841-A6DA-9DA2FA0FC477}" srcOrd="0" destOrd="0" presId="urn:microsoft.com/office/officeart/2005/8/layout/chevron2"/>
    <dgm:cxn modelId="{2ADC6974-764F-7043-89D9-FAB81989B412}" type="presParOf" srcId="{8EAAB8D3-70DA-7841-A6DA-9DA2FA0FC477}" destId="{9C50A72E-644E-4A45-9AE8-5988AFF627BE}" srcOrd="0" destOrd="0" presId="urn:microsoft.com/office/officeart/2005/8/layout/chevron2"/>
    <dgm:cxn modelId="{5578968D-F9D2-A44C-A74D-1AF06360D075}" type="presParOf" srcId="{8EAAB8D3-70DA-7841-A6DA-9DA2FA0FC477}" destId="{45C71F11-E987-714A-B17E-54EB1EA12237}" srcOrd="1" destOrd="0" presId="urn:microsoft.com/office/officeart/2005/8/layout/chevron2"/>
    <dgm:cxn modelId="{C8FFE719-09DB-7F43-859D-27A18B0645E0}" type="presParOf" srcId="{52C3D296-9778-F24E-B3AB-27C667AA920F}" destId="{57C14AC6-E0D2-304C-9D3C-B255EEEECC23}" srcOrd="1" destOrd="0" presId="urn:microsoft.com/office/officeart/2005/8/layout/chevron2"/>
    <dgm:cxn modelId="{FD2CD69F-7FF1-CF4E-AA54-B3010FCD9DD9}" type="presParOf" srcId="{52C3D296-9778-F24E-B3AB-27C667AA920F}" destId="{5E0A3426-E2D0-9848-9062-747F271826CF}" srcOrd="2" destOrd="0" presId="urn:microsoft.com/office/officeart/2005/8/layout/chevron2"/>
    <dgm:cxn modelId="{8B1AF1B5-20B5-CA46-AF61-CCDB7B1A62A8}" type="presParOf" srcId="{5E0A3426-E2D0-9848-9062-747F271826CF}" destId="{FD0F6CD8-50BA-5A4E-9C7D-83A4FD8A3447}" srcOrd="0" destOrd="0" presId="urn:microsoft.com/office/officeart/2005/8/layout/chevron2"/>
    <dgm:cxn modelId="{6DCB8572-D9D1-CC47-A9C2-466933909A07}" type="presParOf" srcId="{5E0A3426-E2D0-9848-9062-747F271826CF}" destId="{6E8BE8EA-E06C-4F48-AE79-A112BC3BF796}" srcOrd="1" destOrd="0" presId="urn:microsoft.com/office/officeart/2005/8/layout/chevron2"/>
    <dgm:cxn modelId="{8F8E1F1B-2F06-C240-B486-AA5A54B7E2CB}" type="presParOf" srcId="{52C3D296-9778-F24E-B3AB-27C667AA920F}" destId="{4B24475B-245E-4441-B932-CCE81830CF99}" srcOrd="3" destOrd="0" presId="urn:microsoft.com/office/officeart/2005/8/layout/chevron2"/>
    <dgm:cxn modelId="{01880C4B-73BA-ED46-AF09-12DE255E21E1}" type="presParOf" srcId="{52C3D296-9778-F24E-B3AB-27C667AA920F}" destId="{54260CD2-9B4F-294A-AFA3-1A84642D75BE}" srcOrd="4" destOrd="0" presId="urn:microsoft.com/office/officeart/2005/8/layout/chevron2"/>
    <dgm:cxn modelId="{8EAF1E2A-8080-4140-B5FA-415F0CB50453}" type="presParOf" srcId="{54260CD2-9B4F-294A-AFA3-1A84642D75BE}" destId="{D03B5E65-C656-D740-9A3C-C8D93B796527}" srcOrd="0" destOrd="0" presId="urn:microsoft.com/office/officeart/2005/8/layout/chevron2"/>
    <dgm:cxn modelId="{4178A7DE-6D65-0847-A20B-DD5C3C292281}" type="presParOf" srcId="{54260CD2-9B4F-294A-AFA3-1A84642D75BE}" destId="{0405E113-31F2-9244-88F7-F3947C2212DD}" srcOrd="1" destOrd="0" presId="urn:microsoft.com/office/officeart/2005/8/layout/chevron2"/>
    <dgm:cxn modelId="{2FC96DB7-17DD-DE4C-B039-E13B4B36F531}" type="presParOf" srcId="{52C3D296-9778-F24E-B3AB-27C667AA920F}" destId="{14CD2108-537E-614F-BAA2-7D42CE1D35D7}" srcOrd="5" destOrd="0" presId="urn:microsoft.com/office/officeart/2005/8/layout/chevron2"/>
    <dgm:cxn modelId="{29CBD3DE-E776-0D45-885C-0EC7CBAF4AB2}" type="presParOf" srcId="{52C3D296-9778-F24E-B3AB-27C667AA920F}" destId="{14692808-0FB6-0C4D-B2DD-3062995A9531}" srcOrd="6" destOrd="0" presId="urn:microsoft.com/office/officeart/2005/8/layout/chevron2"/>
    <dgm:cxn modelId="{E48A6296-F2D0-424D-9915-8AF08CF9BA2C}" type="presParOf" srcId="{14692808-0FB6-0C4D-B2DD-3062995A9531}" destId="{39518407-9EEC-0A4B-AAE4-F257ED2EB275}" srcOrd="0" destOrd="0" presId="urn:microsoft.com/office/officeart/2005/8/layout/chevron2"/>
    <dgm:cxn modelId="{F5F06BC7-9911-EA4B-A6BE-8415C4B122DA}" type="presParOf" srcId="{14692808-0FB6-0C4D-B2DD-3062995A9531}" destId="{A7994FFC-9DF5-1A40-B72B-4116520D4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0E033-31D8-764C-BDB7-2F0AD7113BE3}">
      <dsp:nvSpPr>
        <dsp:cNvPr id="0" name=""/>
        <dsp:cNvSpPr/>
      </dsp:nvSpPr>
      <dsp:spPr>
        <a:xfrm>
          <a:off x="3728545" y="1588"/>
          <a:ext cx="3515708" cy="136088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(Raster-) Zeugnisse</a:t>
          </a:r>
        </a:p>
      </dsp:txBody>
      <dsp:txXfrm>
        <a:off x="3768404" y="41447"/>
        <a:ext cx="3435990" cy="1281166"/>
      </dsp:txXfrm>
    </dsp:sp>
    <dsp:sp modelId="{6AC0DDCF-19A0-9942-A09B-CB8345CF5DD5}">
      <dsp:nvSpPr>
        <dsp:cNvPr id="0" name=""/>
        <dsp:cNvSpPr/>
      </dsp:nvSpPr>
      <dsp:spPr>
        <a:xfrm rot="3600000">
          <a:off x="5900829" y="2390348"/>
          <a:ext cx="1418732" cy="476309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6043722" y="2485610"/>
        <a:ext cx="1132946" cy="285785"/>
      </dsp:txXfrm>
    </dsp:sp>
    <dsp:sp modelId="{87A70F9A-9FD1-C143-89EA-B7CA4C4F33F3}">
      <dsp:nvSpPr>
        <dsp:cNvPr id="0" name=""/>
        <dsp:cNvSpPr/>
      </dsp:nvSpPr>
      <dsp:spPr>
        <a:xfrm>
          <a:off x="6373107" y="3894532"/>
          <a:ext cx="2721768" cy="136088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Leistungskonzept</a:t>
          </a:r>
        </a:p>
      </dsp:txBody>
      <dsp:txXfrm>
        <a:off x="6412966" y="3934391"/>
        <a:ext cx="2642050" cy="1281166"/>
      </dsp:txXfrm>
    </dsp:sp>
    <dsp:sp modelId="{5631C768-9192-3F47-BAE1-3D9E6A9004F8}">
      <dsp:nvSpPr>
        <dsp:cNvPr id="0" name=""/>
        <dsp:cNvSpPr/>
      </dsp:nvSpPr>
      <dsp:spPr>
        <a:xfrm rot="10800000">
          <a:off x="4777033" y="4336820"/>
          <a:ext cx="1418732" cy="476309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4919926" y="4432082"/>
        <a:ext cx="1132946" cy="285785"/>
      </dsp:txXfrm>
    </dsp:sp>
    <dsp:sp modelId="{0233996B-146D-8E4A-BB4A-C10DBCD8580C}">
      <dsp:nvSpPr>
        <dsp:cNvPr id="0" name=""/>
        <dsp:cNvSpPr/>
      </dsp:nvSpPr>
      <dsp:spPr>
        <a:xfrm>
          <a:off x="1877923" y="3894532"/>
          <a:ext cx="2721768" cy="136088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Schulinterne Arbeitspläne</a:t>
          </a:r>
        </a:p>
      </dsp:txBody>
      <dsp:txXfrm>
        <a:off x="1917782" y="3934391"/>
        <a:ext cx="2642050" cy="1281166"/>
      </dsp:txXfrm>
    </dsp:sp>
    <dsp:sp modelId="{3FB631BD-1738-5D46-82DA-E75D4EB7D697}">
      <dsp:nvSpPr>
        <dsp:cNvPr id="0" name=""/>
        <dsp:cNvSpPr/>
      </dsp:nvSpPr>
      <dsp:spPr>
        <a:xfrm rot="18000000">
          <a:off x="3653237" y="2390348"/>
          <a:ext cx="1418732" cy="476309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3796130" y="2485610"/>
        <a:ext cx="1132946" cy="285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0A72E-644E-4A45-9AE8-5988AFF627BE}">
      <dsp:nvSpPr>
        <dsp:cNvPr id="0" name=""/>
        <dsp:cNvSpPr/>
      </dsp:nvSpPr>
      <dsp:spPr>
        <a:xfrm rot="5400000">
          <a:off x="-180662" y="312780"/>
          <a:ext cx="1204418" cy="8430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heute</a:t>
          </a:r>
        </a:p>
      </dsp:txBody>
      <dsp:txXfrm rot="-5400000">
        <a:off x="1" y="553665"/>
        <a:ext cx="843093" cy="361325"/>
      </dsp:txXfrm>
    </dsp:sp>
    <dsp:sp modelId="{45C71F11-E987-714A-B17E-54EB1EA12237}">
      <dsp:nvSpPr>
        <dsp:cNvPr id="0" name=""/>
        <dsp:cNvSpPr/>
      </dsp:nvSpPr>
      <dsp:spPr>
        <a:xfrm rot="5400000">
          <a:off x="5388217" y="-4540742"/>
          <a:ext cx="1039458" cy="10128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Erarbeitung der Rasterzeugnisse in den Fächern D, Ma, SU, E; KU</a:t>
          </a:r>
        </a:p>
      </dsp:txBody>
      <dsp:txXfrm rot="-5400000">
        <a:off x="843650" y="54567"/>
        <a:ext cx="10077850" cy="937974"/>
      </dsp:txXfrm>
    </dsp:sp>
    <dsp:sp modelId="{FD0F6CD8-50BA-5A4E-9C7D-83A4FD8A3447}">
      <dsp:nvSpPr>
        <dsp:cNvPr id="0" name=""/>
        <dsp:cNvSpPr/>
      </dsp:nvSpPr>
      <dsp:spPr>
        <a:xfrm rot="5400000">
          <a:off x="-180662" y="1374647"/>
          <a:ext cx="1204418" cy="8430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Nächste päd. Konferenz</a:t>
          </a:r>
        </a:p>
      </dsp:txBody>
      <dsp:txXfrm rot="-5400000">
        <a:off x="1" y="1615532"/>
        <a:ext cx="843093" cy="361325"/>
      </dsp:txXfrm>
    </dsp:sp>
    <dsp:sp modelId="{6E8BE8EA-E06C-4F48-AE79-A112BC3BF796}">
      <dsp:nvSpPr>
        <dsp:cNvPr id="0" name=""/>
        <dsp:cNvSpPr/>
      </dsp:nvSpPr>
      <dsp:spPr>
        <a:xfrm rot="5400000">
          <a:off x="5516510" y="-3479432"/>
          <a:ext cx="782872" cy="101297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Erarbeitung der Rasterzeugnisse in den übrigen Fächern</a:t>
          </a:r>
        </a:p>
      </dsp:txBody>
      <dsp:txXfrm rot="-5400000">
        <a:off x="843094" y="1232201"/>
        <a:ext cx="10091489" cy="706438"/>
      </dsp:txXfrm>
    </dsp:sp>
    <dsp:sp modelId="{D03B5E65-C656-D740-9A3C-C8D93B796527}">
      <dsp:nvSpPr>
        <dsp:cNvPr id="0" name=""/>
        <dsp:cNvSpPr/>
      </dsp:nvSpPr>
      <dsp:spPr>
        <a:xfrm rot="5400000">
          <a:off x="-180662" y="2436514"/>
          <a:ext cx="1204418" cy="8430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Bis Herbstferien</a:t>
          </a:r>
        </a:p>
      </dsp:txBody>
      <dsp:txXfrm rot="-5400000">
        <a:off x="1" y="2677399"/>
        <a:ext cx="843093" cy="361325"/>
      </dsp:txXfrm>
    </dsp:sp>
    <dsp:sp modelId="{0405E113-31F2-9244-88F7-F3947C2212DD}">
      <dsp:nvSpPr>
        <dsp:cNvPr id="0" name=""/>
        <dsp:cNvSpPr/>
      </dsp:nvSpPr>
      <dsp:spPr>
        <a:xfrm rot="5400000">
          <a:off x="5516510" y="-2417565"/>
          <a:ext cx="782872" cy="101297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Hochladen der Rasterzeugnisse z.B. auf </a:t>
          </a:r>
          <a:r>
            <a:rPr lang="de-DE" sz="2200" kern="1200" dirty="0" err="1"/>
            <a:t>logineo</a:t>
          </a:r>
          <a:r>
            <a:rPr lang="de-DE" sz="2200" kern="1200" dirty="0"/>
            <a:t> oder Intranet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Sichten der Ergebnisse</a:t>
          </a:r>
        </a:p>
      </dsp:txBody>
      <dsp:txXfrm rot="-5400000">
        <a:off x="843094" y="2294068"/>
        <a:ext cx="10091489" cy="706438"/>
      </dsp:txXfrm>
    </dsp:sp>
    <dsp:sp modelId="{39518407-9EEC-0A4B-AAE4-F257ED2EB275}">
      <dsp:nvSpPr>
        <dsp:cNvPr id="0" name=""/>
        <dsp:cNvSpPr/>
      </dsp:nvSpPr>
      <dsp:spPr>
        <a:xfrm rot="5400000">
          <a:off x="-180662" y="3498381"/>
          <a:ext cx="1204418" cy="8430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Bis Weihnachten</a:t>
          </a:r>
        </a:p>
      </dsp:txBody>
      <dsp:txXfrm rot="-5400000">
        <a:off x="1" y="3739266"/>
        <a:ext cx="843093" cy="361325"/>
      </dsp:txXfrm>
    </dsp:sp>
    <dsp:sp modelId="{A7994FFC-9DF5-1A40-B72B-4116520D43FB}">
      <dsp:nvSpPr>
        <dsp:cNvPr id="0" name=""/>
        <dsp:cNvSpPr/>
      </dsp:nvSpPr>
      <dsp:spPr>
        <a:xfrm rot="5400000">
          <a:off x="5516510" y="-1355698"/>
          <a:ext cx="782872" cy="101297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 und Verabschiedung auf Lehrerkonferenz/ Schulkonferenz</a:t>
          </a:r>
        </a:p>
      </dsp:txBody>
      <dsp:txXfrm rot="-5400000">
        <a:off x="843094" y="3355935"/>
        <a:ext cx="10091489" cy="70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03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0DCD-3FF0-C340-9EE1-794DD57E1374}" type="datetime1">
              <a:rPr lang="de-DE"/>
              <a:pPr/>
              <a:t>19.08.24</a:t>
            </a:fld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03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858432-9A33-5F47-BDC6-2DAB3B97E9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5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3" y="2"/>
            <a:ext cx="2945587" cy="49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1C4F8-51AB-4B4C-AB03-243C4B903451}" type="datetime1">
              <a:rPr lang="de-DE"/>
              <a:pPr/>
              <a:t>19.08.24</a:t>
            </a:fld>
            <a:endParaRPr lang="de-DE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334" y="4716023"/>
            <a:ext cx="5439010" cy="44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3" y="9432045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8" tIns="46385" rIns="92768" bIns="4638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C69AB5-E7C5-B14C-905D-16E48E8F6D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3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24022-352C-7D49-A0B8-6639A7160679}" type="slidenum">
              <a:rPr lang="de-DE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Bildungsstandards von 2008/2009</a:t>
            </a:r>
          </a:p>
          <a:p>
            <a:r>
              <a:rPr lang="de-DE" dirty="0"/>
              <a:t>Beispiele für gute Aufgaben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69AB5-E7C5-B14C-905D-16E48E8F6D6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85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533400"/>
            <a:ext cx="2743200" cy="58483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8026400" cy="58483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609600" y="1855788"/>
            <a:ext cx="5384800" cy="45259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855788"/>
            <a:ext cx="10972800" cy="4525962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855788"/>
            <a:ext cx="53848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6197600" y="1855788"/>
            <a:ext cx="5384800" cy="4525962"/>
          </a:xfrm>
        </p:spPr>
        <p:txBody>
          <a:bodyPr/>
          <a:lstStyle/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855792"/>
            <a:ext cx="53848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855792"/>
            <a:ext cx="5384800" cy="21859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09600" y="4194179"/>
            <a:ext cx="10972800" cy="2187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5578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5578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11959" y="32347"/>
            <a:ext cx="1362143" cy="68822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0178" name="Rectangle 2"/>
          <p:cNvSpPr>
            <a:spLocks noChangeArrowheads="1"/>
          </p:cNvSpPr>
          <p:nvPr userDrawn="1"/>
        </p:nvSpPr>
        <p:spPr bwMode="auto">
          <a:xfrm>
            <a:off x="0" y="1"/>
            <a:ext cx="10800523" cy="692150"/>
          </a:xfrm>
          <a:prstGeom prst="rect">
            <a:avLst/>
          </a:prstGeom>
          <a:gradFill rotWithShape="1">
            <a:gsLst>
              <a:gs pos="0">
                <a:srgbClr val="FFFF00">
                  <a:alpha val="91000"/>
                </a:srgbClr>
              </a:gs>
              <a:gs pos="50000">
                <a:schemeClr val="bg1"/>
              </a:gs>
              <a:gs pos="100000">
                <a:srgbClr val="FFFF00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29" name="Rectangle 3"/>
          <p:cNvSpPr>
            <a:spLocks noChangeArrowheads="1"/>
          </p:cNvSpPr>
          <p:nvPr userDrawn="1"/>
        </p:nvSpPr>
        <p:spPr bwMode="auto">
          <a:xfrm rot="10800000">
            <a:off x="0" y="1"/>
            <a:ext cx="12192000" cy="692696"/>
          </a:xfrm>
          <a:prstGeom prst="rect">
            <a:avLst/>
          </a:prstGeom>
          <a:gradFill rotWithShape="1">
            <a:gsLst>
              <a:gs pos="0">
                <a:srgbClr val="FFFF00">
                  <a:alpha val="46999"/>
                </a:srgbClr>
              </a:gs>
              <a:gs pos="100000">
                <a:srgbClr val="FFFFFF"/>
              </a:gs>
            </a:gsLst>
            <a:lin ang="0" scaled="1"/>
          </a:gradFill>
          <a:ln w="3175" cap="rnd">
            <a:noFill/>
            <a:prstDash val="sysDot"/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30" name="Text Box 4"/>
          <p:cNvSpPr txBox="1">
            <a:spLocks noChangeArrowheads="1"/>
          </p:cNvSpPr>
          <p:nvPr userDrawn="1"/>
        </p:nvSpPr>
        <p:spPr bwMode="auto">
          <a:xfrm>
            <a:off x="0" y="6527803"/>
            <a:ext cx="12192000" cy="369332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 userDrawn="1"/>
        </p:nvSpPr>
        <p:spPr bwMode="auto">
          <a:xfrm>
            <a:off x="11830051" y="6643688"/>
            <a:ext cx="361951" cy="2154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800">
              <a:latin typeface="Tahoma" pitchFamily="34" charset="0"/>
              <a:cs typeface="+mn-cs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 userDrawn="1"/>
        </p:nvSpPr>
        <p:spPr bwMode="auto">
          <a:xfrm>
            <a:off x="11946467" y="6643688"/>
            <a:ext cx="184731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800">
              <a:latin typeface="Tahoma" pitchFamily="34" charset="0"/>
              <a:cs typeface="+mn-cs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 userDrawn="1"/>
        </p:nvSpPr>
        <p:spPr bwMode="auto">
          <a:xfrm>
            <a:off x="7632171" y="116633"/>
            <a:ext cx="32643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i="1" dirty="0">
                <a:solidFill>
                  <a:srgbClr val="0000FF"/>
                </a:solidFill>
              </a:rPr>
              <a:t>Gesellschaft</a:t>
            </a:r>
            <a:r>
              <a:rPr lang="de-DE" sz="1000" b="1" i="1" baseline="0" dirty="0">
                <a:solidFill>
                  <a:srgbClr val="0000FF"/>
                </a:solidFill>
              </a:rPr>
              <a:t> für wissenschaftliche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 userDrawn="1"/>
        </p:nvSpPr>
        <p:spPr bwMode="auto">
          <a:xfrm>
            <a:off x="8400256" y="332657"/>
            <a:ext cx="2496277" cy="2462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i="1" dirty="0">
                <a:solidFill>
                  <a:srgbClr val="0000FF"/>
                </a:solidFill>
              </a:rPr>
              <a:t>Beratung und Evaluation</a:t>
            </a:r>
          </a:p>
        </p:txBody>
      </p:sp>
      <p:sp>
        <p:nvSpPr>
          <p:cNvPr id="50186" name="Rectangle 10"/>
          <p:cNvSpPr>
            <a:spLocks noChangeArrowheads="1"/>
          </p:cNvSpPr>
          <p:nvPr userDrawn="1"/>
        </p:nvSpPr>
        <p:spPr bwMode="auto">
          <a:xfrm>
            <a:off x="0" y="692154"/>
            <a:ext cx="12192000" cy="73025"/>
          </a:xfrm>
          <a:prstGeom prst="rect">
            <a:avLst/>
          </a:prstGeo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0191" name="Rectangle 15"/>
          <p:cNvSpPr>
            <a:spLocks noChangeArrowheads="1"/>
          </p:cNvSpPr>
          <p:nvPr userDrawn="1"/>
        </p:nvSpPr>
        <p:spPr bwMode="auto">
          <a:xfrm rot="10800000">
            <a:off x="-2114" y="6488113"/>
            <a:ext cx="12192001" cy="36512"/>
          </a:xfrm>
          <a:prstGeom prst="rect">
            <a:avLst/>
          </a:prstGeom>
          <a:gradFill rotWithShape="1">
            <a:gsLst>
              <a:gs pos="0">
                <a:schemeClr val="tx1">
                  <a:alpha val="4100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-107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39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6712"/>
            <a:ext cx="10972800" cy="8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</a:t>
            </a:r>
            <a:r>
              <a:rPr lang="de-DE" dirty="0" err="1"/>
              <a:t>bearbei</a:t>
            </a:r>
            <a:endParaRPr lang="de-DE" dirty="0"/>
          </a:p>
        </p:txBody>
      </p:sp>
      <p:sp>
        <p:nvSpPr>
          <p:cNvPr id="1040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5578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11074404" y="6597653"/>
            <a:ext cx="12848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Folie </a:t>
            </a:r>
            <a:fld id="{8EDBF466-F44C-C449-A99D-58BFA58CB0B8}" type="slidenum">
              <a:rPr lang="de-DE" sz="1000"/>
              <a:pPr>
                <a:spcBef>
                  <a:spcPct val="50000"/>
                </a:spcBef>
              </a:pPr>
              <a:t>‹Nr.›</a:t>
            </a:fld>
            <a:endParaRPr lang="de-DE" sz="100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0" y="6553202"/>
            <a:ext cx="6299200" cy="46166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dirty="0"/>
              <a:t>Buhren/Oppermann 2024</a:t>
            </a:r>
          </a:p>
          <a:p>
            <a:endParaRPr lang="de-DE" sz="1200" dirty="0"/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2546" y="116632"/>
            <a:ext cx="977377" cy="55588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Grafik 2" descr="Ein Bild, das Text, Nachthimmel enthält.&#10;&#10;Automatisch generierte Beschreibung">
            <a:extLst>
              <a:ext uri="{FF2B5EF4-FFF2-40B4-BE49-F238E27FC236}">
                <a16:creationId xmlns:a16="http://schemas.microsoft.com/office/drawing/2014/main" id="{60CAF388-8205-424C-AB9A-A4C809EA8A9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09600" y="56802"/>
            <a:ext cx="691328" cy="615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ahom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1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524000" y="1295403"/>
            <a:ext cx="9144000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3200" b="1" dirty="0"/>
              <a:t>Rasterzeugnisse</a:t>
            </a:r>
            <a:endParaRPr lang="de-DE" sz="2000" b="1" dirty="0"/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de-DE" sz="2000" b="1" dirty="0"/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2000" b="1" dirty="0"/>
              <a:t>GGS Unter Birken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2000" b="1" dirty="0"/>
              <a:t>20.08.2024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de-DE" sz="2000" dirty="0"/>
              <a:t>Claus Buhren/Heiko Oppermann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de-DE" sz="3200" b="1" dirty="0"/>
          </a:p>
        </p:txBody>
      </p:sp>
      <p:sp>
        <p:nvSpPr>
          <p:cNvPr id="2051" name="Rectangle 5"/>
          <p:cNvSpPr txBox="1">
            <a:spLocks noChangeArrowheads="1"/>
          </p:cNvSpPr>
          <p:nvPr/>
        </p:nvSpPr>
        <p:spPr bwMode="auto">
          <a:xfrm>
            <a:off x="3124200" y="4495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None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Seminar 1</a:t>
            </a:r>
          </a:p>
          <a:p>
            <a:pPr algn="ctr">
              <a:spcBef>
                <a:spcPct val="20000"/>
              </a:spcBef>
              <a:spcAft>
                <a:spcPts val="2400"/>
              </a:spcAft>
              <a:buClr>
                <a:schemeClr val="folHlink"/>
              </a:buClr>
              <a:buSzPct val="60000"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„Grundlagen und Peer Reviews“</a:t>
            </a:r>
          </a:p>
          <a:p>
            <a:pPr algn="ctr">
              <a:spcBef>
                <a:spcPct val="20000"/>
              </a:spcBef>
              <a:spcAft>
                <a:spcPts val="2400"/>
              </a:spcAft>
              <a:buClr>
                <a:schemeClr val="folHlink"/>
              </a:buClr>
              <a:buSzPct val="60000"/>
            </a:pPr>
            <a:r>
              <a:rPr lang="de-DE" sz="2800">
                <a:solidFill>
                  <a:schemeClr val="bg1"/>
                </a:solidFill>
                <a:latin typeface="Tahoma" pitchFamily="-1" charset="0"/>
              </a:rPr>
              <a:t>Programm und Skript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3933056"/>
            <a:ext cx="9144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69C33-9A26-F253-ABF1-B06D2CF2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alt - neu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128097-9320-2D33-04E1-C18371274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Neue Formulierung</a:t>
            </a:r>
          </a:p>
          <a:p>
            <a:endParaRPr lang="de-DE" dirty="0"/>
          </a:p>
          <a:p>
            <a:r>
              <a:rPr lang="de-DE" dirty="0"/>
              <a:t>Klasse 1 MU</a:t>
            </a:r>
          </a:p>
          <a:p>
            <a:endParaRPr lang="de-DE" dirty="0"/>
          </a:p>
          <a:p>
            <a:r>
              <a:rPr lang="de-DE" dirty="0"/>
              <a:t>singt Lieder angemessen in Tempo und Lautstärke mit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276517-6DDE-BC9D-6061-906A3022E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Bisherige Formulierung</a:t>
            </a:r>
          </a:p>
          <a:p>
            <a:endParaRPr lang="de-DE" dirty="0"/>
          </a:p>
          <a:p>
            <a:r>
              <a:rPr lang="de-DE" dirty="0"/>
              <a:t>Klasse 1 MU</a:t>
            </a:r>
          </a:p>
          <a:p>
            <a:endParaRPr lang="de-DE" dirty="0"/>
          </a:p>
          <a:p>
            <a:r>
              <a:rPr lang="de-DE" dirty="0"/>
              <a:t>singt Lieder</a:t>
            </a:r>
          </a:p>
        </p:txBody>
      </p:sp>
    </p:spTree>
    <p:extLst>
      <p:ext uri="{BB962C8B-B14F-4D97-AF65-F5344CB8AC3E}">
        <p14:creationId xmlns:p14="http://schemas.microsoft.com/office/powerpoint/2010/main" val="274619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69C33-9A26-F253-ABF1-B06D2CF2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alt - neu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128097-9320-2D33-04E1-C18371274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Neue Formulierung</a:t>
            </a:r>
          </a:p>
          <a:p>
            <a:endParaRPr lang="de-DE" dirty="0"/>
          </a:p>
          <a:p>
            <a:r>
              <a:rPr lang="de-DE" dirty="0"/>
              <a:t>Klasse 2 D Sprachgebrauch</a:t>
            </a:r>
          </a:p>
          <a:p>
            <a:endParaRPr lang="de-DE" dirty="0"/>
          </a:p>
          <a:p>
            <a:r>
              <a:rPr lang="de-DE" dirty="0"/>
              <a:t>schreibt Texte verständlich auf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276517-6DDE-BC9D-6061-906A3022E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Bisherige Formulierung</a:t>
            </a:r>
          </a:p>
          <a:p>
            <a:endParaRPr lang="de-DE" dirty="0"/>
          </a:p>
          <a:p>
            <a:r>
              <a:rPr lang="de-DE" dirty="0"/>
              <a:t>Klasse 2 D Sprachgebrauch</a:t>
            </a:r>
          </a:p>
          <a:p>
            <a:endParaRPr lang="de-DE" dirty="0"/>
          </a:p>
          <a:p>
            <a:r>
              <a:rPr lang="de-DE" dirty="0"/>
              <a:t>schreibt Texte</a:t>
            </a:r>
          </a:p>
        </p:txBody>
      </p:sp>
    </p:spTree>
    <p:extLst>
      <p:ext uri="{BB962C8B-B14F-4D97-AF65-F5344CB8AC3E}">
        <p14:creationId xmlns:p14="http://schemas.microsoft.com/office/powerpoint/2010/main" val="175216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69C33-9A26-F253-ABF1-B06D2CF2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alt - neu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128097-9320-2D33-04E1-C18371274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Neue Formulierung</a:t>
            </a:r>
          </a:p>
          <a:p>
            <a:endParaRPr lang="de-DE" dirty="0"/>
          </a:p>
          <a:p>
            <a:r>
              <a:rPr lang="de-DE" dirty="0"/>
              <a:t>Klasse 2 Mathematik</a:t>
            </a:r>
          </a:p>
          <a:p>
            <a:endParaRPr lang="de-DE" dirty="0"/>
          </a:p>
          <a:p>
            <a:r>
              <a:rPr lang="de-DE" dirty="0"/>
              <a:t>beherrscht das schnelle Kopfrechnen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276517-6DDE-BC9D-6061-906A3022E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Bisherige Formulierung</a:t>
            </a:r>
          </a:p>
          <a:p>
            <a:endParaRPr lang="de-DE" dirty="0"/>
          </a:p>
          <a:p>
            <a:r>
              <a:rPr lang="de-DE" dirty="0"/>
              <a:t>Klasse 2 Mathematik</a:t>
            </a:r>
          </a:p>
          <a:p>
            <a:endParaRPr lang="de-DE" dirty="0"/>
          </a:p>
          <a:p>
            <a:r>
              <a:rPr lang="de-DE" dirty="0"/>
              <a:t>rechnet im Kopf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26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69C33-9A26-F253-ABF1-B06D2CF2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alt - neu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128097-9320-2D33-04E1-C18371274B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Neue Formulierung</a:t>
            </a:r>
          </a:p>
          <a:p>
            <a:endParaRPr lang="de-DE" dirty="0"/>
          </a:p>
          <a:p>
            <a:r>
              <a:rPr lang="de-DE" dirty="0"/>
              <a:t>Klasse 3 D Rechtschreibung</a:t>
            </a:r>
          </a:p>
          <a:p>
            <a:endParaRPr lang="de-DE" dirty="0"/>
          </a:p>
          <a:p>
            <a:r>
              <a:rPr lang="de-DE" dirty="0"/>
              <a:t>schreibt flüssig in einer gut lesbaren Handschrift</a:t>
            </a:r>
          </a:p>
          <a:p>
            <a:endParaRPr lang="de-DE" dirty="0"/>
          </a:p>
          <a:p>
            <a:r>
              <a:rPr lang="de-DE" dirty="0"/>
              <a:t>nutzt Abschreibtechniken und schreibt Texte fehlerfrei ab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276517-6DDE-BC9D-6061-906A3022E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Bisherige Formulierung</a:t>
            </a:r>
          </a:p>
          <a:p>
            <a:endParaRPr lang="de-DE" dirty="0"/>
          </a:p>
          <a:p>
            <a:r>
              <a:rPr lang="de-DE" dirty="0"/>
              <a:t>Klasse 3 D Rechtschreibung</a:t>
            </a:r>
          </a:p>
          <a:p>
            <a:endParaRPr lang="de-DE" dirty="0"/>
          </a:p>
          <a:p>
            <a:r>
              <a:rPr lang="de-DE" dirty="0"/>
              <a:t>schreibt lesbar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schreibt Texte ab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16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2F3C0-20FE-4A9E-CDEB-466908A8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Zu beachten!!! Erfahrungstipps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5B6DC9-4B01-3C4F-45E0-5C6295F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4784"/>
            <a:ext cx="10742984" cy="48135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4 fache Abstufung (++,+,0,-)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Alles was auf dem Zeugnis steht, muss auch gekreuzt werden (weniger ist oftmals mehr)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einheitliche Anzahl bei den Nebenfächern (4-5)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Realistisch für die Bewertung/ Leistungsfeststellung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du, er oder sie Anrede…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Verständlichkeit/ Lesbarkeit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Arbeits- und Sozialverhalten über die 4 Schuljahre gleich bleibend!?!</a:t>
            </a:r>
            <a:endParaRPr lang="de-D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Vermeidung von „und“ Formulierungen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Berücksichtigung der Anstrengungsbereitschaft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Berücksichtigung des Lernfortschritts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Integration in Schild (Schulverwaltungsprogramm)!?!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49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4C7CF-FF20-B976-E0BC-9AE48860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dirty="0">
              <a:latin typeface="+mj-lt"/>
            </a:endParaRPr>
          </a:p>
          <a:p>
            <a:pPr algn="ctr"/>
            <a:r>
              <a:rPr lang="de-DE" dirty="0">
                <a:latin typeface="+mj-lt"/>
              </a:rPr>
              <a:t>Unsere Idee für die Anstrengungsbereitschaft:</a:t>
            </a:r>
          </a:p>
          <a:p>
            <a:pPr algn="ctr"/>
            <a:r>
              <a:rPr lang="de-DE" dirty="0">
                <a:latin typeface="+mj-lt"/>
              </a:rPr>
              <a:t>Die erste Zeugnisformulierung in jedem Fach lautet…</a:t>
            </a:r>
          </a:p>
          <a:p>
            <a:pPr algn="ctr"/>
            <a:endParaRPr lang="de-DE" sz="32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beteiligt sich am </a:t>
            </a:r>
            <a:r>
              <a:rPr lang="de-DE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(…)</a:t>
            </a:r>
            <a:r>
              <a:rPr lang="de-DE" sz="320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unterricht</a:t>
            </a:r>
            <a:r>
              <a:rPr lang="de-DE" sz="32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de-DE" sz="3200" dirty="0">
                <a:solidFill>
                  <a:srgbClr val="FF0000"/>
                </a:solidFill>
                <a:effectLst/>
                <a:latin typeface="+mj-lt"/>
              </a:rPr>
              <a:t> </a:t>
            </a:r>
            <a:endParaRPr lang="de-DE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1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72C31-DF0B-6951-9F2E-A5F6FEDA526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DE" dirty="0"/>
              <a:t>Option für besondere Leistungen: </a:t>
            </a:r>
            <a:br>
              <a:rPr lang="de-DE" dirty="0"/>
            </a:br>
            <a:r>
              <a:rPr lang="de-DE" dirty="0"/>
              <a:t>Kasten unter den Kompetenzen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0B8A8D-B987-3745-8444-EB2E9C104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246" y="1855788"/>
            <a:ext cx="8005507" cy="4525962"/>
          </a:xfrm>
        </p:spPr>
      </p:pic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18C2BFB7-3629-80B8-C195-D7A103594EC8}"/>
              </a:ext>
            </a:extLst>
          </p:cNvPr>
          <p:cNvSpPr/>
          <p:nvPr/>
        </p:nvSpPr>
        <p:spPr>
          <a:xfrm>
            <a:off x="609600" y="5253608"/>
            <a:ext cx="1483646" cy="8396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BA47E35-31CE-DC92-4481-36B08B0E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Leistungskonzept GGS Unter Birken (2017)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E785854-27B0-AAF7-7CA7-6C2C843AA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2131219"/>
            <a:ext cx="5080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0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F56F46-B5D9-3E30-0E57-A16652F6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839688"/>
          </a:xfrm>
        </p:spPr>
        <p:txBody>
          <a:bodyPr/>
          <a:lstStyle/>
          <a:p>
            <a:r>
              <a:rPr lang="de-DE" dirty="0"/>
              <a:t>Leistungskonzept GGS Unter Birken (2017)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BB5C1B5-E751-3B0A-22D4-D1C6DF408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82576"/>
            <a:ext cx="10972800" cy="3072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25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3D54AC-5AF9-C9F0-0EF8-9992E2C5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98081">
            <a:off x="1208271" y="1068357"/>
            <a:ext cx="4011084" cy="3417859"/>
          </a:xfrm>
        </p:spPr>
        <p:txBody>
          <a:bodyPr/>
          <a:lstStyle/>
          <a:p>
            <a:r>
              <a:rPr lang="en-US" sz="3600" dirty="0" err="1"/>
              <a:t>Übergangsem-pfehlung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err="1"/>
              <a:t>Klasse</a:t>
            </a:r>
            <a:r>
              <a:rPr lang="en-US" sz="3600" dirty="0"/>
              <a:t> 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C268CA2-B0E0-3ACE-8232-A45FF5304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6885" y="854075"/>
            <a:ext cx="6815668" cy="5586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95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1365257-5535-7B44-A47E-33020800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4" y="795666"/>
            <a:ext cx="10677735" cy="56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6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A362BB0-7649-7751-AD6A-A73E48F9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Leistungskonzept GGS Unter Birken (2017)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F035823-9632-B22C-EC29-48F297A5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80" y="1498150"/>
            <a:ext cx="5446240" cy="49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9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56828-06CB-7301-3551-1599BE50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Entwicklungsschritte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62BD6B1-EB42-E04B-9922-E429BCD356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6389331"/>
              </p:ext>
            </p:extLst>
          </p:nvPr>
        </p:nvGraphicFramePr>
        <p:xfrm>
          <a:off x="609600" y="1855788"/>
          <a:ext cx="10972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75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E9C4-5A22-5442-A219-A404513D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Arbeitsaufträge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DD3814-5975-DA4F-870D-A9917D283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Setzen Sie sich in den Fachschaften zusammen, </a:t>
            </a:r>
          </a:p>
          <a:p>
            <a:pPr marL="857250" lvl="1" indent="-457200">
              <a:buAutoNum type="arabicPeriod"/>
            </a:pPr>
            <a:r>
              <a:rPr lang="de-DE" dirty="0"/>
              <a:t>sichten Sie die bisherigen Kompetenzerwartungen im Leistungskonzept </a:t>
            </a:r>
          </a:p>
          <a:p>
            <a:pPr marL="857250" lvl="1" indent="-457200">
              <a:buAutoNum type="arabicPeriod"/>
            </a:pPr>
            <a:r>
              <a:rPr lang="de-DE" dirty="0"/>
              <a:t>gleichen Sie diese mit den neuen Lehrplänen ab (Operatoren!)</a:t>
            </a:r>
          </a:p>
          <a:p>
            <a:pPr marL="857250" lvl="1" indent="-457200">
              <a:buAutoNum type="arabicPeriod"/>
            </a:pPr>
            <a:r>
              <a:rPr lang="de-DE" dirty="0"/>
              <a:t>erstellen Sie anhand der Kompetenzerwartungen Rasterzeugnisse</a:t>
            </a:r>
          </a:p>
          <a:p>
            <a:pPr marL="857250" lvl="1" indent="-457200">
              <a:buAutoNum type="arabicPeriod"/>
            </a:pPr>
            <a:r>
              <a:rPr lang="de-DE" dirty="0"/>
              <a:t>und berücksichtigen Sie </a:t>
            </a:r>
            <a:r>
              <a:rPr lang="de-DE"/>
              <a:t>die Erfahrungstipps</a:t>
            </a:r>
            <a:endParaRPr lang="de-DE" dirty="0"/>
          </a:p>
          <a:p>
            <a:pPr marL="457200" indent="-457200">
              <a:buAutoNum type="arabicPeriod"/>
            </a:pPr>
            <a:r>
              <a:rPr lang="de-DE" dirty="0"/>
              <a:t>Holen Sie sich ggf. Anregungen durch die Beispiele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2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E0F9A5-F786-474D-8311-0A60A7DF5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12" y="980372"/>
            <a:ext cx="4461490" cy="5401378"/>
          </a:xfrm>
        </p:spPr>
      </p:pic>
    </p:spTree>
    <p:extLst>
      <p:ext uri="{BB962C8B-B14F-4D97-AF65-F5344CB8AC3E}">
        <p14:creationId xmlns:p14="http://schemas.microsoft.com/office/powerpoint/2010/main" val="55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16791A5-671F-9501-1B0A-F6BD2B052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799074"/>
              </p:ext>
            </p:extLst>
          </p:nvPr>
        </p:nvGraphicFramePr>
        <p:xfrm>
          <a:off x="609600" y="1124744"/>
          <a:ext cx="10972800" cy="525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22DB292-F8AF-0666-4EE1-6ACE7DD3F7F0}"/>
              </a:ext>
            </a:extLst>
          </p:cNvPr>
          <p:cNvSpPr txBox="1"/>
          <p:nvPr/>
        </p:nvSpPr>
        <p:spPr>
          <a:xfrm>
            <a:off x="5195900" y="3861048"/>
            <a:ext cx="1800200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Neue </a:t>
            </a:r>
            <a:r>
              <a:rPr lang="de-DE" sz="2800" dirty="0"/>
              <a:t>Lehrpläne</a:t>
            </a:r>
          </a:p>
        </p:txBody>
      </p:sp>
    </p:spTree>
    <p:extLst>
      <p:ext uri="{BB962C8B-B14F-4D97-AF65-F5344CB8AC3E}">
        <p14:creationId xmlns:p14="http://schemas.microsoft.com/office/powerpoint/2010/main" val="15434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B5477-22B4-5860-B7E2-49D7D39D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Rasterzeugnisse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F41C6-2B8D-60F9-6A8C-182ACA844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Verbindliche Kompetenzen für alle Beteiligten schafft Transparenz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Profilierung der schulinternen Schwerpunktsetzung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ermöglichen ein bisschen anderes Arbeiten (kreuzen über das Schuljahr hinweg und nicht nur am Ende des </a:t>
            </a:r>
            <a:r>
              <a:rPr lang="de-DE" sz="2800" dirty="0" err="1"/>
              <a:t>Schul</a:t>
            </a:r>
            <a:r>
              <a:rPr lang="de-DE" sz="2800" dirty="0"/>
              <a:t>(-halb)</a:t>
            </a:r>
            <a:r>
              <a:rPr lang="de-DE" sz="2800" dirty="0" err="1"/>
              <a:t>jahres</a:t>
            </a:r>
            <a:r>
              <a:rPr lang="de-DE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Zeitersparnis!!!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5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68FD9-503D-66EE-7238-528EC85C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Rechtliches: AOGS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ACA6A-768F-FE55-D8D5-2A808C32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2000" dirty="0">
                <a:effectLst/>
                <a:latin typeface="+mj-lt"/>
              </a:rPr>
              <a:t>§6</a:t>
            </a:r>
            <a:br>
              <a:rPr lang="de-DE" sz="2000" dirty="0">
                <a:effectLst/>
                <a:latin typeface="+mj-lt"/>
              </a:rPr>
            </a:br>
            <a:r>
              <a:rPr lang="de-DE" sz="2000" dirty="0">
                <a:effectLst/>
                <a:latin typeface="+mj-lt"/>
              </a:rPr>
              <a:t>Zeugnisse</a:t>
            </a:r>
          </a:p>
          <a:p>
            <a:r>
              <a:rPr lang="de-DE" sz="2000" dirty="0">
                <a:effectLst/>
                <a:latin typeface="+mj-lt"/>
              </a:rPr>
              <a:t>(1) In der Schuleingangsphase erhalten die Schü­ler*innen Zeugnisse jeweils zum Ende des Schuljahres, in den Klassen 3 und 4 zum Schulhalbjahr und zum Ende des Schuljah­res. </a:t>
            </a:r>
            <a:endParaRPr lang="de-DE" sz="2000" dirty="0">
              <a:latin typeface="+mj-lt"/>
            </a:endParaRPr>
          </a:p>
          <a:p>
            <a:r>
              <a:rPr lang="de-DE" sz="2000" dirty="0">
                <a:effectLst/>
                <a:latin typeface="+mj-lt"/>
              </a:rPr>
              <a:t>(2) Die Zeugnisse beschreiben in der Schuleingangsphase und in der Klasse 3 </a:t>
            </a:r>
            <a:r>
              <a:rPr lang="de-DE" sz="2000" b="1" dirty="0">
                <a:effectLst/>
                <a:latin typeface="+mj-lt"/>
              </a:rPr>
              <a:t>die Lernentwicklung</a:t>
            </a:r>
            <a:r>
              <a:rPr lang="de-DE" sz="2000" dirty="0">
                <a:effectLst/>
                <a:latin typeface="+mj-lt"/>
              </a:rPr>
              <a:t> und den Leistungsstand in den Fä­chern. </a:t>
            </a:r>
            <a:endParaRPr lang="de-DE" sz="2000" dirty="0">
              <a:latin typeface="+mj-lt"/>
            </a:endParaRPr>
          </a:p>
          <a:p>
            <a:r>
              <a:rPr lang="de-DE" sz="2000" dirty="0">
                <a:effectLst/>
                <a:latin typeface="+mj-lt"/>
              </a:rPr>
              <a:t>(3) </a:t>
            </a:r>
            <a:r>
              <a:rPr lang="de-DE" sz="2000" b="1" dirty="0">
                <a:effectLst/>
                <a:latin typeface="+mj-lt"/>
              </a:rPr>
              <a:t>Das Versetzungszeugnis in die Klasse 3 enthält darüber hinaus Noten für die Fächer. Die Schulkonferenz kann davon abweichend beschließen, auf Noten zu verzichten. Die Zeugnisse der Klasse 3 ent­halten ebenfalls Noten für die Fächer. Dies gilt nicht, wenn die Schul­konferenz einen Beschluss nach § 5 Absatz 3 gefasst hat. </a:t>
            </a:r>
            <a:endParaRPr lang="de-DE" sz="2000" b="1" dirty="0">
              <a:latin typeface="+mj-lt"/>
            </a:endParaRPr>
          </a:p>
          <a:p>
            <a:r>
              <a:rPr lang="de-DE" sz="2000" dirty="0">
                <a:effectLst/>
                <a:latin typeface="+mj-lt"/>
              </a:rPr>
              <a:t>(4) Die Zeugnisse der Klasse 4 enthalten Noten für die Fächer.</a:t>
            </a:r>
          </a:p>
          <a:p>
            <a:r>
              <a:rPr lang="de-DE" sz="2000" dirty="0">
                <a:effectLst/>
                <a:latin typeface="+mj-lt"/>
              </a:rPr>
              <a:t>(5) Alle Zeugnisse enthalten außerdem die nach </a:t>
            </a:r>
            <a:r>
              <a:rPr lang="de-DE" sz="2000" dirty="0">
                <a:solidFill>
                  <a:srgbClr val="0000FF"/>
                </a:solidFill>
                <a:effectLst/>
                <a:latin typeface="+mj-lt"/>
              </a:rPr>
              <a:t>§ 49 Absatz 2 und 3 SchulG </a:t>
            </a:r>
            <a:r>
              <a:rPr lang="de-DE" sz="2000" dirty="0">
                <a:effectLst/>
                <a:latin typeface="+mj-lt"/>
              </a:rPr>
              <a:t>erforderlichen Angaben. </a:t>
            </a:r>
            <a:endParaRPr lang="de-DE" sz="2000" dirty="0">
              <a:latin typeface="+mj-lt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3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DEC6-EA18-1B48-9012-6561A729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734150"/>
            <a:ext cx="8229600" cy="839688"/>
          </a:xfrm>
        </p:spPr>
        <p:txBody>
          <a:bodyPr/>
          <a:lstStyle/>
          <a:p>
            <a:r>
              <a:rPr lang="de-DE" dirty="0"/>
              <a:t>Anforderungen an  Rasterzeugnisse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BBD2A8-CFF9-554B-B752-1A1E6F6D4D88}"/>
              </a:ext>
            </a:extLst>
          </p:cNvPr>
          <p:cNvSpPr txBox="1"/>
          <p:nvPr/>
        </p:nvSpPr>
        <p:spPr>
          <a:xfrm>
            <a:off x="2361928" y="1988841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800" dirty="0"/>
              <a:t>Abgestimmt auf die Lehrpläne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800" dirty="0"/>
              <a:t>Passend zu den schulinternen Arbeitsplänen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800" dirty="0"/>
              <a:t>Passend zum Leistungskonzept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2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feld 5"/>
          <p:cNvSpPr txBox="1">
            <a:spLocks noChangeArrowheads="1"/>
          </p:cNvSpPr>
          <p:nvPr/>
        </p:nvSpPr>
        <p:spPr bwMode="auto">
          <a:xfrm>
            <a:off x="2115163" y="980729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rgbClr val="000000"/>
                </a:solidFill>
              </a:rPr>
              <a:t>Wozu brauchen wir die Formulierungen mit Operatoren?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90E23-CEAC-BD29-0A1C-D60AB1A0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3545234"/>
          </a:xfrm>
        </p:spPr>
        <p:txBody>
          <a:bodyPr/>
          <a:lstStyle/>
          <a:p>
            <a:r>
              <a:rPr lang="de-DE" dirty="0"/>
              <a:t>- Pointierte Formulierung der Kompetenzerwartungen</a:t>
            </a:r>
          </a:p>
        </p:txBody>
      </p:sp>
    </p:spTree>
    <p:extLst>
      <p:ext uri="{BB962C8B-B14F-4D97-AF65-F5344CB8AC3E}">
        <p14:creationId xmlns:p14="http://schemas.microsoft.com/office/powerpoint/2010/main" val="358842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DEC6-EA18-1B48-9012-6561A729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734150"/>
            <a:ext cx="8229600" cy="839688"/>
          </a:xfrm>
        </p:spPr>
        <p:txBody>
          <a:bodyPr/>
          <a:lstStyle/>
          <a:p>
            <a:r>
              <a:rPr lang="de-DE" dirty="0"/>
              <a:t>Die Satzstrukturen der neuen Lehrpläne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ECC6E4-D383-84BD-2CBF-32E8FD9C4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" y="2348880"/>
            <a:ext cx="12313797" cy="24482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C203D6-EB55-044E-F3F2-64778A701CE6}"/>
              </a:ext>
            </a:extLst>
          </p:cNvPr>
          <p:cNvSpPr txBox="1"/>
          <p:nvPr/>
        </p:nvSpPr>
        <p:spPr>
          <a:xfrm>
            <a:off x="6888088" y="5498425"/>
            <a:ext cx="35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Betz, A/ </a:t>
            </a:r>
            <a:r>
              <a:rPr lang="de-DE" dirty="0" err="1"/>
              <a:t>Klücken</a:t>
            </a:r>
            <a:r>
              <a:rPr lang="de-DE" dirty="0"/>
              <a:t>, A./ Preuß, I.</a:t>
            </a:r>
          </a:p>
        </p:txBody>
      </p:sp>
    </p:spTree>
    <p:extLst>
      <p:ext uri="{BB962C8B-B14F-4D97-AF65-F5344CB8AC3E}">
        <p14:creationId xmlns:p14="http://schemas.microsoft.com/office/powerpoint/2010/main" val="28586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DEC6-EA18-1B48-9012-6561A729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734150"/>
            <a:ext cx="8229600" cy="839688"/>
          </a:xfrm>
        </p:spPr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5F902A-5A46-0D09-938B-A80D95498C1E}"/>
              </a:ext>
            </a:extLst>
          </p:cNvPr>
          <p:cNvSpPr txBox="1"/>
          <p:nvPr/>
        </p:nvSpPr>
        <p:spPr>
          <a:xfrm>
            <a:off x="1699320" y="23095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Akteure</a:t>
            </a:r>
            <a:r>
              <a:rPr lang="de-DE" dirty="0">
                <a:solidFill>
                  <a:schemeClr val="bg1"/>
                </a:solidFill>
              </a:rPr>
              <a:t>     </a:t>
            </a:r>
            <a:r>
              <a:rPr lang="de-DE" dirty="0">
                <a:solidFill>
                  <a:srgbClr val="FF00FF"/>
                </a:solidFill>
              </a:rPr>
              <a:t>2. Operator    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Situation/ Kontext    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Inhalt     </a:t>
            </a:r>
            <a:r>
              <a:rPr lang="de-DE" dirty="0">
                <a:solidFill>
                  <a:srgbClr val="7030A0"/>
                </a:solidFill>
              </a:rPr>
              <a:t>5. Niveaubestimmung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8630A5-6C7F-B1EF-2E32-1F196583378D}"/>
              </a:ext>
            </a:extLst>
          </p:cNvPr>
          <p:cNvSpPr txBox="1"/>
          <p:nvPr/>
        </p:nvSpPr>
        <p:spPr>
          <a:xfrm>
            <a:off x="2279576" y="29436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>
                <a:solidFill>
                  <a:srgbClr val="FF00FF"/>
                </a:solidFill>
              </a:rPr>
              <a:t>setzen</a:t>
            </a:r>
            <a:r>
              <a:rPr lang="de-DE" dirty="0"/>
              <a:t>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beim Sprechen, Singen und bei Stimmexperimenten </a:t>
            </a:r>
            <a:r>
              <a:rPr lang="de-D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 individuellen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klanglichen Möglichkeiten ihrer Stimme </a:t>
            </a:r>
            <a:r>
              <a:rPr lang="de-DE" dirty="0">
                <a:solidFill>
                  <a:srgbClr val="7030A0"/>
                </a:solidFill>
              </a:rPr>
              <a:t>experimentell</a:t>
            </a:r>
            <a:r>
              <a:rPr lang="de-DE" dirty="0"/>
              <a:t> </a:t>
            </a:r>
            <a:r>
              <a:rPr lang="de-DE" dirty="0">
                <a:solidFill>
                  <a:srgbClr val="FF00FF"/>
                </a:solidFill>
              </a:rPr>
              <a:t>ein</a:t>
            </a:r>
            <a:r>
              <a:rPr lang="de-DE" dirty="0"/>
              <a:t> (in Bezug  auf Stimmumfang, Intonation, Artikulation, Atmung, Körperhaltung und deren  Zusammenwirkung).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E97EFC-4D7F-1F63-D356-212AF2A06265}"/>
              </a:ext>
            </a:extLst>
          </p:cNvPr>
          <p:cNvSpPr txBox="1"/>
          <p:nvPr/>
        </p:nvSpPr>
        <p:spPr>
          <a:xfrm>
            <a:off x="2279576" y="436187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>
                <a:solidFill>
                  <a:srgbClr val="FF00FF"/>
                </a:solidFill>
              </a:rPr>
              <a:t>schreiben</a:t>
            </a:r>
            <a:r>
              <a:rPr lang="de-DE" dirty="0"/>
              <a:t> </a:t>
            </a:r>
            <a:r>
              <a:rPr lang="de-DE" dirty="0">
                <a:solidFill>
                  <a:srgbClr val="7030A0"/>
                </a:solidFill>
              </a:rPr>
              <a:t>flüssig und in angemessener Geschwindigkeit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einer </a:t>
            </a:r>
            <a:r>
              <a:rPr lang="de-DE" dirty="0">
                <a:solidFill>
                  <a:srgbClr val="7030A0"/>
                </a:solidFill>
              </a:rPr>
              <a:t>gut lesbaren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verbundenen Handschrift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304DED-76CE-C3BE-8394-DBA71DA2A5A7}"/>
              </a:ext>
            </a:extLst>
          </p:cNvPr>
          <p:cNvSpPr txBox="1"/>
          <p:nvPr/>
        </p:nvSpPr>
        <p:spPr>
          <a:xfrm>
            <a:off x="2279576" y="5154741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>
                <a:solidFill>
                  <a:srgbClr val="FF00FF"/>
                </a:solidFill>
              </a:rPr>
              <a:t>beschreiben und bewerten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unterschiedliche Rechenwege unter dem Aspekt des vorteilhaften Rechnens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Zahlenraum bis 1.000.000 </a:t>
            </a:r>
            <a:r>
              <a:rPr lang="de-DE" dirty="0">
                <a:solidFill>
                  <a:srgbClr val="7030A0"/>
                </a:solidFill>
              </a:rPr>
              <a:t>für andere nachvollziehbar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mündlich oder schriftlich</a:t>
            </a:r>
            <a:r>
              <a:rPr lang="de-DE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2E7CB9-E480-DDDB-7122-B7A991BAC66D}"/>
              </a:ext>
            </a:extLst>
          </p:cNvPr>
          <p:cNvSpPr txBox="1"/>
          <p:nvPr/>
        </p:nvSpPr>
        <p:spPr>
          <a:xfrm>
            <a:off x="6888088" y="6039939"/>
            <a:ext cx="35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Betz, A/ </a:t>
            </a:r>
            <a:r>
              <a:rPr lang="de-DE" dirty="0" err="1"/>
              <a:t>Klücken</a:t>
            </a:r>
            <a:r>
              <a:rPr lang="de-DE" dirty="0"/>
              <a:t>, A./ Preuß, I.</a:t>
            </a:r>
          </a:p>
        </p:txBody>
      </p:sp>
    </p:spTree>
    <p:extLst>
      <p:ext uri="{BB962C8B-B14F-4D97-AF65-F5344CB8AC3E}">
        <p14:creationId xmlns:p14="http://schemas.microsoft.com/office/powerpoint/2010/main" val="37579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3_Masterfolie">
  <a:themeElements>
    <a:clrScheme name="3_Masterfoli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Masterfoli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Masterfoli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foli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foli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foli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Macintosh PowerPoint</Application>
  <PresentationFormat>Breitbild</PresentationFormat>
  <Paragraphs>133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3_Masterfolie</vt:lpstr>
      <vt:lpstr>PowerPoint-Präsentation</vt:lpstr>
      <vt:lpstr>PowerPoint-Präsentation</vt:lpstr>
      <vt:lpstr>PowerPoint-Präsentation</vt:lpstr>
      <vt:lpstr>Rasterzeugnisse</vt:lpstr>
      <vt:lpstr>Rechtliches: AOGS</vt:lpstr>
      <vt:lpstr>Anforderungen an  Rasterzeugnisse</vt:lpstr>
      <vt:lpstr>PowerPoint-Präsentation</vt:lpstr>
      <vt:lpstr>Die Satzstrukturen der neuen Lehrpläne</vt:lpstr>
      <vt:lpstr>Beispiele</vt:lpstr>
      <vt:lpstr>Beispiele alt - neu</vt:lpstr>
      <vt:lpstr>Beispiele alt - neu</vt:lpstr>
      <vt:lpstr>Beispiele alt - neu</vt:lpstr>
      <vt:lpstr>Beispiele alt - neu</vt:lpstr>
      <vt:lpstr>Zu beachten!!! Erfahrungstipps</vt:lpstr>
      <vt:lpstr>PowerPoint-Präsentation</vt:lpstr>
      <vt:lpstr>Option für besondere Leistungen:  Kasten unter den Kompetenzen</vt:lpstr>
      <vt:lpstr>Leistungskonzept GGS Unter Birken (2017)</vt:lpstr>
      <vt:lpstr>Leistungskonzept GGS Unter Birken (2017)</vt:lpstr>
      <vt:lpstr>Übergangsem-pfehlung  Klasse 4</vt:lpstr>
      <vt:lpstr>Leistungskonzept GGS Unter Birken (2017)</vt:lpstr>
      <vt:lpstr>Entwicklungsschritte</vt:lpstr>
      <vt:lpstr>Arbeitsaufträge  </vt:lpstr>
      <vt:lpstr>PowerPoint-Präsentation</vt:lpstr>
    </vt:vector>
  </TitlesOfParts>
  <Company>Rolff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Rolff</dc:creator>
  <cp:lastModifiedBy>Claus Buhren</cp:lastModifiedBy>
  <cp:revision>362</cp:revision>
  <cp:lastPrinted>2019-02-25T12:27:22Z</cp:lastPrinted>
  <dcterms:created xsi:type="dcterms:W3CDTF">2014-03-30T19:01:14Z</dcterms:created>
  <dcterms:modified xsi:type="dcterms:W3CDTF">2024-08-19T19:17:41Z</dcterms:modified>
</cp:coreProperties>
</file>