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441" r:id="rId2"/>
    <p:sldId id="683" r:id="rId3"/>
    <p:sldId id="673" r:id="rId4"/>
    <p:sldId id="694" r:id="rId5"/>
    <p:sldId id="657" r:id="rId6"/>
    <p:sldId id="658" r:id="rId7"/>
    <p:sldId id="271" r:id="rId8"/>
    <p:sldId id="636" r:id="rId9"/>
    <p:sldId id="674" r:id="rId10"/>
    <p:sldId id="667" r:id="rId11"/>
    <p:sldId id="668" r:id="rId12"/>
    <p:sldId id="637" r:id="rId13"/>
    <p:sldId id="695" r:id="rId14"/>
    <p:sldId id="648" r:id="rId15"/>
    <p:sldId id="649" r:id="rId16"/>
    <p:sldId id="650" r:id="rId17"/>
    <p:sldId id="647" r:id="rId18"/>
    <p:sldId id="663" r:id="rId19"/>
    <p:sldId id="677" r:id="rId20"/>
    <p:sldId id="670" r:id="rId21"/>
    <p:sldId id="678" r:id="rId22"/>
    <p:sldId id="685" r:id="rId23"/>
    <p:sldId id="669" r:id="rId24"/>
    <p:sldId id="686" r:id="rId25"/>
    <p:sldId id="687" r:id="rId26"/>
    <p:sldId id="688" r:id="rId27"/>
    <p:sldId id="644" r:id="rId28"/>
    <p:sldId id="689" r:id="rId29"/>
    <p:sldId id="675" r:id="rId30"/>
    <p:sldId id="690" r:id="rId31"/>
    <p:sldId id="676" r:id="rId32"/>
    <p:sldId id="691" r:id="rId33"/>
    <p:sldId id="679" r:id="rId34"/>
    <p:sldId id="638" r:id="rId35"/>
    <p:sldId id="652" r:id="rId36"/>
    <p:sldId id="645" r:id="rId37"/>
    <p:sldId id="681" r:id="rId38"/>
    <p:sldId id="666" r:id="rId39"/>
    <p:sldId id="665" r:id="rId40"/>
    <p:sldId id="692" r:id="rId41"/>
    <p:sldId id="693" r:id="rId42"/>
    <p:sldId id="661" r:id="rId43"/>
    <p:sldId id="280" r:id="rId44"/>
    <p:sldId id="281" r:id="rId45"/>
    <p:sldId id="282" r:id="rId46"/>
    <p:sldId id="697" r:id="rId47"/>
  </p:sldIdLst>
  <p:sldSz cx="12192000" cy="6858000"/>
  <p:notesSz cx="6797675" cy="9928225"/>
  <p:defaultTextStyle>
    <a:defPPr>
      <a:defRPr lang="de-DE"/>
    </a:defPPr>
    <a:lvl1pPr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236" autoAdjust="0"/>
    <p:restoredTop sz="90360" autoAdjust="0"/>
  </p:normalViewPr>
  <p:slideViewPr>
    <p:cSldViewPr>
      <p:cViewPr varScale="1">
        <p:scale>
          <a:sx n="89" d="100"/>
          <a:sy n="89" d="100"/>
        </p:scale>
        <p:origin x="168" y="4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2" d="100"/>
          <a:sy n="82" d="100"/>
        </p:scale>
        <p:origin x="-126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Deutschnote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15C-7B48-8E9F-BF7200FD06E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15C-7B48-8E9F-BF7200FD06E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15C-7B48-8E9F-BF7200FD06E7}"/>
              </c:ext>
            </c:extLst>
          </c:dPt>
          <c:dLbls>
            <c:dLbl>
              <c:idx val="0"/>
              <c:tx>
                <c:rich>
                  <a:bodyPr/>
                  <a:lstStyle/>
                  <a:p>
                    <a:fld id="{6DC01BDE-161D-4DEE-83DC-1D3D8773E892}" type="CATEGORYNAME">
                      <a:rPr lang="en-US"/>
                      <a:pPr/>
                      <a:t>[RUBRIKENNAME]</a:t>
                    </a:fld>
                    <a:r>
                      <a:rPr lang="en-US" baseline="0"/>
                      <a:t>; </a:t>
                    </a:r>
                    <a:fld id="{4E5003B7-5C10-4342-A076-C2C07E136DCC}" type="PERCENTAGE">
                      <a:rPr lang="en-US" baseline="0"/>
                      <a:pPr/>
                      <a:t>[PROZENTSATZ]</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5C-7B48-8E9F-BF7200FD06E7}"/>
                </c:ext>
              </c:extLst>
            </c:dLbl>
            <c:dLbl>
              <c:idx val="1"/>
              <c:tx>
                <c:rich>
                  <a:bodyPr/>
                  <a:lstStyle/>
                  <a:p>
                    <a:fld id="{D2D6EEF9-D47A-40E2-9EEB-21050711092E}" type="CATEGORYNAME">
                      <a:rPr lang="en-US"/>
                      <a:pPr/>
                      <a:t>[RUBRIKENNAME]</a:t>
                    </a:fld>
                    <a:r>
                      <a:rPr lang="en-US" baseline="0"/>
                      <a:t>;  </a:t>
                    </a:r>
                    <a:fld id="{035EB2E0-46E0-4433-8857-13EEB8466433}" type="PERCENTAGE">
                      <a:rPr lang="en-US" baseline="0"/>
                      <a:pPr/>
                      <a:t>[PROZENTSATZ]</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15C-7B48-8E9F-BF7200FD06E7}"/>
                </c:ext>
              </c:extLst>
            </c:dLbl>
            <c:dLbl>
              <c:idx val="2"/>
              <c:tx>
                <c:rich>
                  <a:bodyPr/>
                  <a:lstStyle/>
                  <a:p>
                    <a:fld id="{FB0DBDB8-A0F0-4D88-8F25-C5C6BC27609B}" type="CATEGORYNAME">
                      <a:rPr lang="en-US"/>
                      <a:pPr/>
                      <a:t>[RUBRIKENNAME]</a:t>
                    </a:fld>
                    <a:r>
                      <a:rPr lang="en-US" baseline="0"/>
                      <a:t>; </a:t>
                    </a:r>
                    <a:fld id="{F2283F35-7006-458C-9A3A-3FD3AD73F4F0}" type="PERCENTAGE">
                      <a:rPr lang="en-US" baseline="0"/>
                      <a:pPr/>
                      <a:t>[PROZENTSATZ]</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15C-7B48-8E9F-BF7200FD06E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Tabelle1!$A$2:$A$5</c:f>
              <c:strCache>
                <c:ptCount val="3"/>
                <c:pt idx="0">
                  <c:v>Sprachgebrauch</c:v>
                </c:pt>
                <c:pt idx="1">
                  <c:v>Lesen</c:v>
                </c:pt>
                <c:pt idx="2">
                  <c:v>Rechtschreibung</c:v>
                </c:pt>
              </c:strCache>
            </c:strRef>
          </c:cat>
          <c:val>
            <c:numRef>
              <c:f>Tabelle1!$B$2:$B$5</c:f>
              <c:numCache>
                <c:formatCode>General</c:formatCode>
                <c:ptCount val="3"/>
                <c:pt idx="0">
                  <c:v>35</c:v>
                </c:pt>
                <c:pt idx="1">
                  <c:v>35</c:v>
                </c:pt>
                <c:pt idx="2">
                  <c:v>30</c:v>
                </c:pt>
              </c:numCache>
            </c:numRef>
          </c:val>
          <c:extLst>
            <c:ext xmlns:c16="http://schemas.microsoft.com/office/drawing/2014/chart" uri="{C3380CC4-5D6E-409C-BE32-E72D297353CC}">
              <c16:uniqueId val="{00000006-D15C-7B48-8E9F-BF7200FD06E7}"/>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Sportnote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15C-7B48-8E9F-BF7200FD06E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15C-7B48-8E9F-BF7200FD06E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15C-7B48-8E9F-BF7200FD06E7}"/>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40E3-5E4D-AD78-DC660717AE1C}"/>
              </c:ext>
            </c:extLst>
          </c:dPt>
          <c:dLbls>
            <c:dLbl>
              <c:idx val="0"/>
              <c:tx>
                <c:rich>
                  <a:bodyPr/>
                  <a:lstStyle/>
                  <a:p>
                    <a:fld id="{6DC01BDE-161D-4DEE-83DC-1D3D8773E892}" type="CATEGORYNAME">
                      <a:rPr lang="en-US"/>
                      <a:pPr/>
                      <a:t>[RUBRIKENNAME]</a:t>
                    </a:fld>
                    <a:r>
                      <a:rPr lang="en-US" baseline="0"/>
                      <a:t>; </a:t>
                    </a:r>
                    <a:fld id="{4E5003B7-5C10-4342-A076-C2C07E136DCC}" type="PERCENTAGE">
                      <a:rPr lang="en-US" baseline="0"/>
                      <a:pPr/>
                      <a:t>[PROZENTSATZ]</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5C-7B48-8E9F-BF7200FD06E7}"/>
                </c:ext>
              </c:extLst>
            </c:dLbl>
            <c:dLbl>
              <c:idx val="1"/>
              <c:tx>
                <c:rich>
                  <a:bodyPr/>
                  <a:lstStyle/>
                  <a:p>
                    <a:fld id="{D2D6EEF9-D47A-40E2-9EEB-21050711092E}" type="CATEGORYNAME">
                      <a:rPr lang="en-US"/>
                      <a:pPr/>
                      <a:t>[RUBRIKENNAME]</a:t>
                    </a:fld>
                    <a:r>
                      <a:rPr lang="en-US" baseline="0"/>
                      <a:t>;  </a:t>
                    </a:r>
                    <a:fld id="{035EB2E0-46E0-4433-8857-13EEB8466433}" type="PERCENTAGE">
                      <a:rPr lang="en-US" baseline="0"/>
                      <a:pPr/>
                      <a:t>[PROZENTSATZ]</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15C-7B48-8E9F-BF7200FD06E7}"/>
                </c:ext>
              </c:extLst>
            </c:dLbl>
            <c:dLbl>
              <c:idx val="2"/>
              <c:tx>
                <c:rich>
                  <a:bodyPr/>
                  <a:lstStyle/>
                  <a:p>
                    <a:fld id="{FB0DBDB8-A0F0-4D88-8F25-C5C6BC27609B}" type="CATEGORYNAME">
                      <a:rPr lang="en-US"/>
                      <a:pPr/>
                      <a:t>[RUBRIKENNAME]</a:t>
                    </a:fld>
                    <a:r>
                      <a:rPr lang="en-US" baseline="0"/>
                      <a:t>; </a:t>
                    </a:r>
                    <a:fld id="{F2283F35-7006-458C-9A3A-3FD3AD73F4F0}" type="PERCENTAGE">
                      <a:rPr lang="en-US" baseline="0"/>
                      <a:pPr/>
                      <a:t>[PROZENTSATZ]</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15C-7B48-8E9F-BF7200FD06E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Tabelle1!$A$2:$A$5</c:f>
              <c:strCache>
                <c:ptCount val="3"/>
                <c:pt idx="0">
                  <c:v>Anstrengungsbereitschaft/ Lernfortschritt</c:v>
                </c:pt>
                <c:pt idx="1">
                  <c:v>Fairness/ Regelverhalten</c:v>
                </c:pt>
                <c:pt idx="2">
                  <c:v>Sportliche Leistung</c:v>
                </c:pt>
              </c:strCache>
            </c:strRef>
          </c:cat>
          <c:val>
            <c:numRef>
              <c:f>Tabelle1!$B$2:$B$5</c:f>
              <c:numCache>
                <c:formatCode>General</c:formatCode>
                <c:ptCount val="4"/>
                <c:pt idx="0">
                  <c:v>25</c:v>
                </c:pt>
                <c:pt idx="1">
                  <c:v>25</c:v>
                </c:pt>
                <c:pt idx="2">
                  <c:v>50</c:v>
                </c:pt>
              </c:numCache>
            </c:numRef>
          </c:val>
          <c:extLst>
            <c:ext xmlns:c16="http://schemas.microsoft.com/office/drawing/2014/chart" uri="{C3380CC4-5D6E-409C-BE32-E72D297353CC}">
              <c16:uniqueId val="{00000006-D15C-7B48-8E9F-BF7200FD06E7}"/>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5F112-2191-4896-B5C8-8AACBCDB53C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DE343C5-EC07-4A09-9FD0-0F4A7EF2232A}">
      <dgm:prSet/>
      <dgm:spPr/>
      <dgm:t>
        <a:bodyPr/>
        <a:lstStyle/>
        <a:p>
          <a:r>
            <a:rPr lang="de-DE"/>
            <a:t>Informationen zum Aufbau/ zur Struktur eines Leistungskonzepts</a:t>
          </a:r>
          <a:endParaRPr lang="en-US"/>
        </a:p>
      </dgm:t>
    </dgm:pt>
    <dgm:pt modelId="{F53C11B6-0489-410E-8D12-25AFA1300C95}" type="parTrans" cxnId="{A53B009E-B6F7-446E-B085-97202F16B19F}">
      <dgm:prSet/>
      <dgm:spPr/>
      <dgm:t>
        <a:bodyPr/>
        <a:lstStyle/>
        <a:p>
          <a:endParaRPr lang="en-US"/>
        </a:p>
      </dgm:t>
    </dgm:pt>
    <dgm:pt modelId="{507F8E4F-74D8-424D-AF82-9C5972A5AC1A}" type="sibTrans" cxnId="{A53B009E-B6F7-446E-B085-97202F16B19F}">
      <dgm:prSet/>
      <dgm:spPr/>
      <dgm:t>
        <a:bodyPr/>
        <a:lstStyle/>
        <a:p>
          <a:endParaRPr lang="en-US"/>
        </a:p>
      </dgm:t>
    </dgm:pt>
    <dgm:pt modelId="{15B7745F-E9B2-4B51-954D-5DCB10983028}">
      <dgm:prSet/>
      <dgm:spPr/>
      <dgm:t>
        <a:bodyPr/>
        <a:lstStyle/>
        <a:p>
          <a:r>
            <a:rPr lang="de-DE"/>
            <a:t>Entwicklung einzelner Bausteine von pädagogischen Grundsätzen des Leistungskonzepts</a:t>
          </a:r>
          <a:endParaRPr lang="en-US"/>
        </a:p>
      </dgm:t>
    </dgm:pt>
    <dgm:pt modelId="{85314025-8A78-4E11-91CA-4E3E42134CBB}" type="parTrans" cxnId="{2903999A-173D-42CB-88E5-7F0A2919CD8E}">
      <dgm:prSet/>
      <dgm:spPr/>
      <dgm:t>
        <a:bodyPr/>
        <a:lstStyle/>
        <a:p>
          <a:endParaRPr lang="en-US"/>
        </a:p>
      </dgm:t>
    </dgm:pt>
    <dgm:pt modelId="{51DE02BA-D762-4F2E-9A0C-8301B7096A62}" type="sibTrans" cxnId="{2903999A-173D-42CB-88E5-7F0A2919CD8E}">
      <dgm:prSet/>
      <dgm:spPr/>
      <dgm:t>
        <a:bodyPr/>
        <a:lstStyle/>
        <a:p>
          <a:endParaRPr lang="en-US"/>
        </a:p>
      </dgm:t>
    </dgm:pt>
    <dgm:pt modelId="{EB36109D-399A-4C65-A7A1-819EEE76EEC4}">
      <dgm:prSet/>
      <dgm:spPr/>
      <dgm:t>
        <a:bodyPr/>
        <a:lstStyle/>
        <a:p>
          <a:r>
            <a:rPr lang="de-DE" dirty="0"/>
            <a:t>Vorbereitung des pädagogischen Tages zum Leistungskonzept im November in Kronenburg</a:t>
          </a:r>
          <a:endParaRPr lang="en-US" dirty="0"/>
        </a:p>
      </dgm:t>
    </dgm:pt>
    <dgm:pt modelId="{BEC64B25-0CD5-4FEF-A7A8-D52DA4545F6D}" type="parTrans" cxnId="{372536D7-73C5-4D08-A8B9-833CA173C205}">
      <dgm:prSet/>
      <dgm:spPr/>
      <dgm:t>
        <a:bodyPr/>
        <a:lstStyle/>
        <a:p>
          <a:endParaRPr lang="en-US"/>
        </a:p>
      </dgm:t>
    </dgm:pt>
    <dgm:pt modelId="{C81FFCB2-117F-4E52-9866-ADCE112F31D2}" type="sibTrans" cxnId="{372536D7-73C5-4D08-A8B9-833CA173C205}">
      <dgm:prSet/>
      <dgm:spPr/>
      <dgm:t>
        <a:bodyPr/>
        <a:lstStyle/>
        <a:p>
          <a:endParaRPr lang="en-US"/>
        </a:p>
      </dgm:t>
    </dgm:pt>
    <dgm:pt modelId="{A8EC9032-E95D-4AF6-B53E-781E717ACE3F}" type="pres">
      <dgm:prSet presAssocID="{5125F112-2191-4896-B5C8-8AACBCDB53C2}" presName="root" presStyleCnt="0">
        <dgm:presLayoutVars>
          <dgm:dir/>
          <dgm:resizeHandles val="exact"/>
        </dgm:presLayoutVars>
      </dgm:prSet>
      <dgm:spPr/>
    </dgm:pt>
    <dgm:pt modelId="{40AE38FD-03C6-4C1A-BF2E-2297E081523A}" type="pres">
      <dgm:prSet presAssocID="{7DE343C5-EC07-4A09-9FD0-0F4A7EF2232A}" presName="compNode" presStyleCnt="0"/>
      <dgm:spPr/>
    </dgm:pt>
    <dgm:pt modelId="{49812770-105C-4E89-A013-7E22DF028A7A}" type="pres">
      <dgm:prSet presAssocID="{7DE343C5-EC07-4A09-9FD0-0F4A7EF2232A}" presName="bgRect" presStyleLbl="bgShp" presStyleIdx="0" presStyleCnt="3"/>
      <dgm:spPr/>
    </dgm:pt>
    <dgm:pt modelId="{3B619B69-B723-4A6D-B8A9-2DB7DAE6E4C0}" type="pres">
      <dgm:prSet presAssocID="{7DE343C5-EC07-4A09-9FD0-0F4A7EF2232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ie"/>
        </a:ext>
      </dgm:extLst>
    </dgm:pt>
    <dgm:pt modelId="{81767A04-8604-49FB-8629-8C136CFFDED8}" type="pres">
      <dgm:prSet presAssocID="{7DE343C5-EC07-4A09-9FD0-0F4A7EF2232A}" presName="spaceRect" presStyleCnt="0"/>
      <dgm:spPr/>
    </dgm:pt>
    <dgm:pt modelId="{E8CD3F97-79FD-4AA3-A03B-B22E99DCED11}" type="pres">
      <dgm:prSet presAssocID="{7DE343C5-EC07-4A09-9FD0-0F4A7EF2232A}" presName="parTx" presStyleLbl="revTx" presStyleIdx="0" presStyleCnt="3">
        <dgm:presLayoutVars>
          <dgm:chMax val="0"/>
          <dgm:chPref val="0"/>
        </dgm:presLayoutVars>
      </dgm:prSet>
      <dgm:spPr/>
    </dgm:pt>
    <dgm:pt modelId="{30F419C1-0AD1-47BD-8382-EF0D3EE73D3B}" type="pres">
      <dgm:prSet presAssocID="{507F8E4F-74D8-424D-AF82-9C5972A5AC1A}" presName="sibTrans" presStyleCnt="0"/>
      <dgm:spPr/>
    </dgm:pt>
    <dgm:pt modelId="{21DA79E7-66BC-45B7-9E18-F789A9D69B4D}" type="pres">
      <dgm:prSet presAssocID="{15B7745F-E9B2-4B51-954D-5DCB10983028}" presName="compNode" presStyleCnt="0"/>
      <dgm:spPr/>
    </dgm:pt>
    <dgm:pt modelId="{476699D8-70B5-44EB-A4ED-C9A29571F9BF}" type="pres">
      <dgm:prSet presAssocID="{15B7745F-E9B2-4B51-954D-5DCB10983028}" presName="bgRect" presStyleLbl="bgShp" presStyleIdx="1" presStyleCnt="3"/>
      <dgm:spPr/>
    </dgm:pt>
    <dgm:pt modelId="{E66C81D3-3803-4786-842A-F8ABAA3E2E7B}" type="pres">
      <dgm:prSet presAssocID="{15B7745F-E9B2-4B51-954D-5DCB1098302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hrer"/>
        </a:ext>
      </dgm:extLst>
    </dgm:pt>
    <dgm:pt modelId="{F9B0FB6A-913F-4895-8417-5CEBFC5E0AF9}" type="pres">
      <dgm:prSet presAssocID="{15B7745F-E9B2-4B51-954D-5DCB10983028}" presName="spaceRect" presStyleCnt="0"/>
      <dgm:spPr/>
    </dgm:pt>
    <dgm:pt modelId="{25DB5086-9988-44A8-AF44-513C69F11FEA}" type="pres">
      <dgm:prSet presAssocID="{15B7745F-E9B2-4B51-954D-5DCB10983028}" presName="parTx" presStyleLbl="revTx" presStyleIdx="1" presStyleCnt="3">
        <dgm:presLayoutVars>
          <dgm:chMax val="0"/>
          <dgm:chPref val="0"/>
        </dgm:presLayoutVars>
      </dgm:prSet>
      <dgm:spPr/>
    </dgm:pt>
    <dgm:pt modelId="{ADCE6C64-9DCB-4BD4-AAD2-7704F43B94F9}" type="pres">
      <dgm:prSet presAssocID="{51DE02BA-D762-4F2E-9A0C-8301B7096A62}" presName="sibTrans" presStyleCnt="0"/>
      <dgm:spPr/>
    </dgm:pt>
    <dgm:pt modelId="{61837CD7-1A0A-4CDA-9465-2E490899D17F}" type="pres">
      <dgm:prSet presAssocID="{EB36109D-399A-4C65-A7A1-819EEE76EEC4}" presName="compNode" presStyleCnt="0"/>
      <dgm:spPr/>
    </dgm:pt>
    <dgm:pt modelId="{C85A98A3-69A7-44DE-8B03-2E8545746169}" type="pres">
      <dgm:prSet presAssocID="{EB36109D-399A-4C65-A7A1-819EEE76EEC4}" presName="bgRect" presStyleLbl="bgShp" presStyleIdx="2" presStyleCnt="3"/>
      <dgm:spPr/>
    </dgm:pt>
    <dgm:pt modelId="{4AFA0928-6508-4D29-82B8-4FF759F08E7A}" type="pres">
      <dgm:prSet presAssocID="{EB36109D-399A-4C65-A7A1-819EEE76EE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äkchen"/>
        </a:ext>
      </dgm:extLst>
    </dgm:pt>
    <dgm:pt modelId="{CE968E6F-681F-4E29-BD2A-07E8A8B60BA2}" type="pres">
      <dgm:prSet presAssocID="{EB36109D-399A-4C65-A7A1-819EEE76EEC4}" presName="spaceRect" presStyleCnt="0"/>
      <dgm:spPr/>
    </dgm:pt>
    <dgm:pt modelId="{92189517-6C6A-4153-BECB-6F13C3E61035}" type="pres">
      <dgm:prSet presAssocID="{EB36109D-399A-4C65-A7A1-819EEE76EEC4}" presName="parTx" presStyleLbl="revTx" presStyleIdx="2" presStyleCnt="3">
        <dgm:presLayoutVars>
          <dgm:chMax val="0"/>
          <dgm:chPref val="0"/>
        </dgm:presLayoutVars>
      </dgm:prSet>
      <dgm:spPr/>
    </dgm:pt>
  </dgm:ptLst>
  <dgm:cxnLst>
    <dgm:cxn modelId="{96BB2343-60A2-43F3-A3E2-17DE366F4EAD}" type="presOf" srcId="{15B7745F-E9B2-4B51-954D-5DCB10983028}" destId="{25DB5086-9988-44A8-AF44-513C69F11FEA}" srcOrd="0" destOrd="0" presId="urn:microsoft.com/office/officeart/2018/2/layout/IconVerticalSolidList"/>
    <dgm:cxn modelId="{4D96395C-7ED6-478D-A9C7-1E5010B6B0C9}" type="presOf" srcId="{EB36109D-399A-4C65-A7A1-819EEE76EEC4}" destId="{92189517-6C6A-4153-BECB-6F13C3E61035}" srcOrd="0" destOrd="0" presId="urn:microsoft.com/office/officeart/2018/2/layout/IconVerticalSolidList"/>
    <dgm:cxn modelId="{87C65384-7193-4BD8-BEB7-4F858B90E115}" type="presOf" srcId="{5125F112-2191-4896-B5C8-8AACBCDB53C2}" destId="{A8EC9032-E95D-4AF6-B53E-781E717ACE3F}" srcOrd="0" destOrd="0" presId="urn:microsoft.com/office/officeart/2018/2/layout/IconVerticalSolidList"/>
    <dgm:cxn modelId="{2903999A-173D-42CB-88E5-7F0A2919CD8E}" srcId="{5125F112-2191-4896-B5C8-8AACBCDB53C2}" destId="{15B7745F-E9B2-4B51-954D-5DCB10983028}" srcOrd="1" destOrd="0" parTransId="{85314025-8A78-4E11-91CA-4E3E42134CBB}" sibTransId="{51DE02BA-D762-4F2E-9A0C-8301B7096A62}"/>
    <dgm:cxn modelId="{A53B009E-B6F7-446E-B085-97202F16B19F}" srcId="{5125F112-2191-4896-B5C8-8AACBCDB53C2}" destId="{7DE343C5-EC07-4A09-9FD0-0F4A7EF2232A}" srcOrd="0" destOrd="0" parTransId="{F53C11B6-0489-410E-8D12-25AFA1300C95}" sibTransId="{507F8E4F-74D8-424D-AF82-9C5972A5AC1A}"/>
    <dgm:cxn modelId="{372536D7-73C5-4D08-A8B9-833CA173C205}" srcId="{5125F112-2191-4896-B5C8-8AACBCDB53C2}" destId="{EB36109D-399A-4C65-A7A1-819EEE76EEC4}" srcOrd="2" destOrd="0" parTransId="{BEC64B25-0CD5-4FEF-A7A8-D52DA4545F6D}" sibTransId="{C81FFCB2-117F-4E52-9866-ADCE112F31D2}"/>
    <dgm:cxn modelId="{C05DD7F8-D64B-4D08-ABB7-70B104697B02}" type="presOf" srcId="{7DE343C5-EC07-4A09-9FD0-0F4A7EF2232A}" destId="{E8CD3F97-79FD-4AA3-A03B-B22E99DCED11}" srcOrd="0" destOrd="0" presId="urn:microsoft.com/office/officeart/2018/2/layout/IconVerticalSolidList"/>
    <dgm:cxn modelId="{31FE43F9-0FCE-425F-8FCD-A5C450586B6D}" type="presParOf" srcId="{A8EC9032-E95D-4AF6-B53E-781E717ACE3F}" destId="{40AE38FD-03C6-4C1A-BF2E-2297E081523A}" srcOrd="0" destOrd="0" presId="urn:microsoft.com/office/officeart/2018/2/layout/IconVerticalSolidList"/>
    <dgm:cxn modelId="{7F62B726-B689-4235-9792-6D0818E9F95A}" type="presParOf" srcId="{40AE38FD-03C6-4C1A-BF2E-2297E081523A}" destId="{49812770-105C-4E89-A013-7E22DF028A7A}" srcOrd="0" destOrd="0" presId="urn:microsoft.com/office/officeart/2018/2/layout/IconVerticalSolidList"/>
    <dgm:cxn modelId="{6E3C0DA0-E4D3-457A-8537-FBF72380008E}" type="presParOf" srcId="{40AE38FD-03C6-4C1A-BF2E-2297E081523A}" destId="{3B619B69-B723-4A6D-B8A9-2DB7DAE6E4C0}" srcOrd="1" destOrd="0" presId="urn:microsoft.com/office/officeart/2018/2/layout/IconVerticalSolidList"/>
    <dgm:cxn modelId="{873BB53F-704D-4314-98C6-6C720405CE75}" type="presParOf" srcId="{40AE38FD-03C6-4C1A-BF2E-2297E081523A}" destId="{81767A04-8604-49FB-8629-8C136CFFDED8}" srcOrd="2" destOrd="0" presId="urn:microsoft.com/office/officeart/2018/2/layout/IconVerticalSolidList"/>
    <dgm:cxn modelId="{CCB9571D-42E4-4DF9-A0F7-8190E043CE8D}" type="presParOf" srcId="{40AE38FD-03C6-4C1A-BF2E-2297E081523A}" destId="{E8CD3F97-79FD-4AA3-A03B-B22E99DCED11}" srcOrd="3" destOrd="0" presId="urn:microsoft.com/office/officeart/2018/2/layout/IconVerticalSolidList"/>
    <dgm:cxn modelId="{DD7E04FA-1C25-4D47-913D-359346A2CE8F}" type="presParOf" srcId="{A8EC9032-E95D-4AF6-B53E-781E717ACE3F}" destId="{30F419C1-0AD1-47BD-8382-EF0D3EE73D3B}" srcOrd="1" destOrd="0" presId="urn:microsoft.com/office/officeart/2018/2/layout/IconVerticalSolidList"/>
    <dgm:cxn modelId="{9705713E-C555-4B6A-95DD-017BA3A0DB17}" type="presParOf" srcId="{A8EC9032-E95D-4AF6-B53E-781E717ACE3F}" destId="{21DA79E7-66BC-45B7-9E18-F789A9D69B4D}" srcOrd="2" destOrd="0" presId="urn:microsoft.com/office/officeart/2018/2/layout/IconVerticalSolidList"/>
    <dgm:cxn modelId="{9E429850-1C92-4951-BC27-EA01D1A60362}" type="presParOf" srcId="{21DA79E7-66BC-45B7-9E18-F789A9D69B4D}" destId="{476699D8-70B5-44EB-A4ED-C9A29571F9BF}" srcOrd="0" destOrd="0" presId="urn:microsoft.com/office/officeart/2018/2/layout/IconVerticalSolidList"/>
    <dgm:cxn modelId="{1D3269CE-472B-4AB6-904A-54333E7C03E7}" type="presParOf" srcId="{21DA79E7-66BC-45B7-9E18-F789A9D69B4D}" destId="{E66C81D3-3803-4786-842A-F8ABAA3E2E7B}" srcOrd="1" destOrd="0" presId="urn:microsoft.com/office/officeart/2018/2/layout/IconVerticalSolidList"/>
    <dgm:cxn modelId="{0F89A958-CEC8-43F8-B265-39376A372B81}" type="presParOf" srcId="{21DA79E7-66BC-45B7-9E18-F789A9D69B4D}" destId="{F9B0FB6A-913F-4895-8417-5CEBFC5E0AF9}" srcOrd="2" destOrd="0" presId="urn:microsoft.com/office/officeart/2018/2/layout/IconVerticalSolidList"/>
    <dgm:cxn modelId="{7C01C281-C153-4696-808B-18838460799F}" type="presParOf" srcId="{21DA79E7-66BC-45B7-9E18-F789A9D69B4D}" destId="{25DB5086-9988-44A8-AF44-513C69F11FEA}" srcOrd="3" destOrd="0" presId="urn:microsoft.com/office/officeart/2018/2/layout/IconVerticalSolidList"/>
    <dgm:cxn modelId="{90DD0B54-0A83-4189-A781-D49C29CD988A}" type="presParOf" srcId="{A8EC9032-E95D-4AF6-B53E-781E717ACE3F}" destId="{ADCE6C64-9DCB-4BD4-AAD2-7704F43B94F9}" srcOrd="3" destOrd="0" presId="urn:microsoft.com/office/officeart/2018/2/layout/IconVerticalSolidList"/>
    <dgm:cxn modelId="{6BBB9D71-1110-417F-AC87-0037089CB4AB}" type="presParOf" srcId="{A8EC9032-E95D-4AF6-B53E-781E717ACE3F}" destId="{61837CD7-1A0A-4CDA-9465-2E490899D17F}" srcOrd="4" destOrd="0" presId="urn:microsoft.com/office/officeart/2018/2/layout/IconVerticalSolidList"/>
    <dgm:cxn modelId="{B0D9D1B6-CED0-437A-8FB7-48DAE9F9DD06}" type="presParOf" srcId="{61837CD7-1A0A-4CDA-9465-2E490899D17F}" destId="{C85A98A3-69A7-44DE-8B03-2E8545746169}" srcOrd="0" destOrd="0" presId="urn:microsoft.com/office/officeart/2018/2/layout/IconVerticalSolidList"/>
    <dgm:cxn modelId="{D3ABF1AC-8A93-4D1A-9855-54C22B1171E2}" type="presParOf" srcId="{61837CD7-1A0A-4CDA-9465-2E490899D17F}" destId="{4AFA0928-6508-4D29-82B8-4FF759F08E7A}" srcOrd="1" destOrd="0" presId="urn:microsoft.com/office/officeart/2018/2/layout/IconVerticalSolidList"/>
    <dgm:cxn modelId="{4567DB1A-F4D0-43DF-B063-C5A9BFBC3638}" type="presParOf" srcId="{61837CD7-1A0A-4CDA-9465-2E490899D17F}" destId="{CE968E6F-681F-4E29-BD2A-07E8A8B60BA2}" srcOrd="2" destOrd="0" presId="urn:microsoft.com/office/officeart/2018/2/layout/IconVerticalSolidList"/>
    <dgm:cxn modelId="{9368E86C-7398-430B-B1D1-B05646433620}" type="presParOf" srcId="{61837CD7-1A0A-4CDA-9465-2E490899D17F}" destId="{92189517-6C6A-4153-BECB-6F13C3E610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A1B210-A255-E64E-A132-AE9789780742}"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de-DE"/>
        </a:p>
      </dgm:t>
    </dgm:pt>
    <dgm:pt modelId="{681DF559-44E1-7549-9D41-28F94BE03673}">
      <dgm:prSet phldrT="[Text]"/>
      <dgm:spPr>
        <a:solidFill>
          <a:schemeClr val="tx2">
            <a:lumMod val="40000"/>
            <a:lumOff val="60000"/>
          </a:schemeClr>
        </a:solidFill>
        <a:ln>
          <a:solidFill>
            <a:schemeClr val="tx2">
              <a:lumMod val="60000"/>
              <a:lumOff val="40000"/>
            </a:schemeClr>
          </a:solidFill>
        </a:ln>
      </dgm:spPr>
      <dgm:t>
        <a:bodyPr/>
        <a:lstStyle/>
        <a:p>
          <a:r>
            <a:rPr lang="de-DE" dirty="0"/>
            <a:t>Leistungskonzept</a:t>
          </a:r>
        </a:p>
      </dgm:t>
    </dgm:pt>
    <dgm:pt modelId="{2219C12F-B749-0C48-86D5-6013677393FE}" type="parTrans" cxnId="{DA67F686-D337-984E-B714-05B2D2BDB55A}">
      <dgm:prSet/>
      <dgm:spPr/>
      <dgm:t>
        <a:bodyPr/>
        <a:lstStyle/>
        <a:p>
          <a:endParaRPr lang="de-DE"/>
        </a:p>
      </dgm:t>
    </dgm:pt>
    <dgm:pt modelId="{1192A69B-CEBF-0F4C-AA2B-F36E84B1AE92}" type="sibTrans" cxnId="{DA67F686-D337-984E-B714-05B2D2BDB55A}">
      <dgm:prSet/>
      <dgm:spPr>
        <a:solidFill>
          <a:schemeClr val="tx2">
            <a:lumMod val="40000"/>
            <a:lumOff val="60000"/>
          </a:schemeClr>
        </a:solidFill>
      </dgm:spPr>
      <dgm:t>
        <a:bodyPr/>
        <a:lstStyle/>
        <a:p>
          <a:endParaRPr lang="de-DE"/>
        </a:p>
      </dgm:t>
    </dgm:pt>
    <dgm:pt modelId="{5DFB653A-8F9D-AD4D-AB95-304E6FC25BA0}">
      <dgm:prSet phldrT="[Text]"/>
      <dgm:spPr>
        <a:solidFill>
          <a:schemeClr val="tx2">
            <a:lumMod val="40000"/>
            <a:lumOff val="60000"/>
          </a:schemeClr>
        </a:solidFill>
      </dgm:spPr>
      <dgm:t>
        <a:bodyPr/>
        <a:lstStyle/>
        <a:p>
          <a:r>
            <a:rPr lang="de-DE" dirty="0"/>
            <a:t>(Raster-) Zeugnisse</a:t>
          </a:r>
        </a:p>
      </dgm:t>
    </dgm:pt>
    <dgm:pt modelId="{B72C2029-5A0D-8441-8953-D16210C2B18F}" type="parTrans" cxnId="{7F5DBCE6-AB89-9047-9F5B-2990E3C8FC9F}">
      <dgm:prSet/>
      <dgm:spPr/>
      <dgm:t>
        <a:bodyPr/>
        <a:lstStyle/>
        <a:p>
          <a:endParaRPr lang="de-DE"/>
        </a:p>
      </dgm:t>
    </dgm:pt>
    <dgm:pt modelId="{149EEEEF-8BE0-AE42-AFBD-21EAA4F00CDA}" type="sibTrans" cxnId="{7F5DBCE6-AB89-9047-9F5B-2990E3C8FC9F}">
      <dgm:prSet/>
      <dgm:spPr>
        <a:solidFill>
          <a:schemeClr val="tx2">
            <a:lumMod val="40000"/>
            <a:lumOff val="60000"/>
          </a:schemeClr>
        </a:solidFill>
      </dgm:spPr>
      <dgm:t>
        <a:bodyPr/>
        <a:lstStyle/>
        <a:p>
          <a:endParaRPr lang="de-DE"/>
        </a:p>
      </dgm:t>
    </dgm:pt>
    <dgm:pt modelId="{40893FB1-36E0-3041-A3CE-280F3B81A84C}">
      <dgm:prSet phldrT="[Text]"/>
      <dgm:spPr>
        <a:solidFill>
          <a:schemeClr val="tx2">
            <a:lumMod val="40000"/>
            <a:lumOff val="60000"/>
          </a:schemeClr>
        </a:solidFill>
      </dgm:spPr>
      <dgm:t>
        <a:bodyPr/>
        <a:lstStyle/>
        <a:p>
          <a:r>
            <a:rPr lang="de-DE" dirty="0"/>
            <a:t>Schulinterne Arbeitspläne</a:t>
          </a:r>
        </a:p>
      </dgm:t>
    </dgm:pt>
    <dgm:pt modelId="{D2B30F6A-3B3D-0E43-ACDA-5A88DE3322E3}" type="parTrans" cxnId="{07FCF19A-4828-C04B-AF18-5C4122DA57B1}">
      <dgm:prSet/>
      <dgm:spPr/>
      <dgm:t>
        <a:bodyPr/>
        <a:lstStyle/>
        <a:p>
          <a:endParaRPr lang="de-DE"/>
        </a:p>
      </dgm:t>
    </dgm:pt>
    <dgm:pt modelId="{49A76A97-520D-BF4F-9B98-E3CAB4678E1A}" type="sibTrans" cxnId="{07FCF19A-4828-C04B-AF18-5C4122DA57B1}">
      <dgm:prSet/>
      <dgm:spPr>
        <a:solidFill>
          <a:schemeClr val="tx2">
            <a:lumMod val="40000"/>
            <a:lumOff val="60000"/>
          </a:schemeClr>
        </a:solidFill>
      </dgm:spPr>
      <dgm:t>
        <a:bodyPr/>
        <a:lstStyle/>
        <a:p>
          <a:endParaRPr lang="de-DE"/>
        </a:p>
      </dgm:t>
    </dgm:pt>
    <dgm:pt modelId="{DBDB2FAD-B6D7-694A-8144-2BEA4CE77EB2}" type="pres">
      <dgm:prSet presAssocID="{CCA1B210-A255-E64E-A132-AE9789780742}" presName="Name0" presStyleCnt="0">
        <dgm:presLayoutVars>
          <dgm:dir/>
          <dgm:resizeHandles val="exact"/>
        </dgm:presLayoutVars>
      </dgm:prSet>
      <dgm:spPr/>
    </dgm:pt>
    <dgm:pt modelId="{1D60E033-31D8-764C-BDB7-2F0AD7113BE3}" type="pres">
      <dgm:prSet presAssocID="{681DF559-44E1-7549-9D41-28F94BE03673}" presName="node" presStyleLbl="node1" presStyleIdx="0" presStyleCnt="3" custScaleX="129170">
        <dgm:presLayoutVars>
          <dgm:bulletEnabled val="1"/>
        </dgm:presLayoutVars>
      </dgm:prSet>
      <dgm:spPr/>
    </dgm:pt>
    <dgm:pt modelId="{6AC0DDCF-19A0-9942-A09B-CB8345CF5DD5}" type="pres">
      <dgm:prSet presAssocID="{1192A69B-CEBF-0F4C-AA2B-F36E84B1AE92}" presName="sibTrans" presStyleLbl="sibTrans2D1" presStyleIdx="0" presStyleCnt="3"/>
      <dgm:spPr/>
    </dgm:pt>
    <dgm:pt modelId="{DC91150E-131B-AF44-8AE8-4AC31BEBC49D}" type="pres">
      <dgm:prSet presAssocID="{1192A69B-CEBF-0F4C-AA2B-F36E84B1AE92}" presName="connectorText" presStyleLbl="sibTrans2D1" presStyleIdx="0" presStyleCnt="3"/>
      <dgm:spPr/>
    </dgm:pt>
    <dgm:pt modelId="{87A70F9A-9FD1-C143-89EA-B7CA4C4F33F3}" type="pres">
      <dgm:prSet presAssocID="{5DFB653A-8F9D-AD4D-AB95-304E6FC25BA0}" presName="node" presStyleLbl="node1" presStyleIdx="1" presStyleCnt="3">
        <dgm:presLayoutVars>
          <dgm:bulletEnabled val="1"/>
        </dgm:presLayoutVars>
      </dgm:prSet>
      <dgm:spPr/>
    </dgm:pt>
    <dgm:pt modelId="{5631C768-9192-3F47-BAE1-3D9E6A9004F8}" type="pres">
      <dgm:prSet presAssocID="{149EEEEF-8BE0-AE42-AFBD-21EAA4F00CDA}" presName="sibTrans" presStyleLbl="sibTrans2D1" presStyleIdx="1" presStyleCnt="3"/>
      <dgm:spPr/>
    </dgm:pt>
    <dgm:pt modelId="{2CA52EA5-8C05-244C-90D6-1B73B513CF7B}" type="pres">
      <dgm:prSet presAssocID="{149EEEEF-8BE0-AE42-AFBD-21EAA4F00CDA}" presName="connectorText" presStyleLbl="sibTrans2D1" presStyleIdx="1" presStyleCnt="3"/>
      <dgm:spPr/>
    </dgm:pt>
    <dgm:pt modelId="{0233996B-146D-8E4A-BB4A-C10DBCD8580C}" type="pres">
      <dgm:prSet presAssocID="{40893FB1-36E0-3041-A3CE-280F3B81A84C}" presName="node" presStyleLbl="node1" presStyleIdx="2" presStyleCnt="3">
        <dgm:presLayoutVars>
          <dgm:bulletEnabled val="1"/>
        </dgm:presLayoutVars>
      </dgm:prSet>
      <dgm:spPr/>
    </dgm:pt>
    <dgm:pt modelId="{3FB631BD-1738-5D46-82DA-E75D4EB7D697}" type="pres">
      <dgm:prSet presAssocID="{49A76A97-520D-BF4F-9B98-E3CAB4678E1A}" presName="sibTrans" presStyleLbl="sibTrans2D1" presStyleIdx="2" presStyleCnt="3"/>
      <dgm:spPr/>
    </dgm:pt>
    <dgm:pt modelId="{9876277F-85CC-7746-B91F-9E8B215A53FC}" type="pres">
      <dgm:prSet presAssocID="{49A76A97-520D-BF4F-9B98-E3CAB4678E1A}" presName="connectorText" presStyleLbl="sibTrans2D1" presStyleIdx="2" presStyleCnt="3"/>
      <dgm:spPr/>
    </dgm:pt>
  </dgm:ptLst>
  <dgm:cxnLst>
    <dgm:cxn modelId="{30F86B17-5F56-EA40-9F69-218CC3E4F672}" type="presOf" srcId="{49A76A97-520D-BF4F-9B98-E3CAB4678E1A}" destId="{9876277F-85CC-7746-B91F-9E8B215A53FC}" srcOrd="1" destOrd="0" presId="urn:microsoft.com/office/officeart/2005/8/layout/cycle7"/>
    <dgm:cxn modelId="{9135BC18-4150-F04F-BB8B-7E6C4E7A186C}" type="presOf" srcId="{1192A69B-CEBF-0F4C-AA2B-F36E84B1AE92}" destId="{DC91150E-131B-AF44-8AE8-4AC31BEBC49D}" srcOrd="1" destOrd="0" presId="urn:microsoft.com/office/officeart/2005/8/layout/cycle7"/>
    <dgm:cxn modelId="{50AA4A2F-2DD9-1D4A-B184-5BF365342A32}" type="presOf" srcId="{681DF559-44E1-7549-9D41-28F94BE03673}" destId="{1D60E033-31D8-764C-BDB7-2F0AD7113BE3}" srcOrd="0" destOrd="0" presId="urn:microsoft.com/office/officeart/2005/8/layout/cycle7"/>
    <dgm:cxn modelId="{3AC62676-78C8-294D-8414-F4DC98A82FCA}" type="presOf" srcId="{1192A69B-CEBF-0F4C-AA2B-F36E84B1AE92}" destId="{6AC0DDCF-19A0-9942-A09B-CB8345CF5DD5}" srcOrd="0" destOrd="0" presId="urn:microsoft.com/office/officeart/2005/8/layout/cycle7"/>
    <dgm:cxn modelId="{DEDE2F79-4B31-274F-B43F-B86CD5EDBF9A}" type="presOf" srcId="{149EEEEF-8BE0-AE42-AFBD-21EAA4F00CDA}" destId="{2CA52EA5-8C05-244C-90D6-1B73B513CF7B}" srcOrd="1" destOrd="0" presId="urn:microsoft.com/office/officeart/2005/8/layout/cycle7"/>
    <dgm:cxn modelId="{45E9177E-EFC1-6F43-BA13-E550D0BF2DBE}" type="presOf" srcId="{149EEEEF-8BE0-AE42-AFBD-21EAA4F00CDA}" destId="{5631C768-9192-3F47-BAE1-3D9E6A9004F8}" srcOrd="0" destOrd="0" presId="urn:microsoft.com/office/officeart/2005/8/layout/cycle7"/>
    <dgm:cxn modelId="{42C6AF7F-8643-EE43-8CAF-93AFC7733E3D}" type="presOf" srcId="{49A76A97-520D-BF4F-9B98-E3CAB4678E1A}" destId="{3FB631BD-1738-5D46-82DA-E75D4EB7D697}" srcOrd="0" destOrd="0" presId="urn:microsoft.com/office/officeart/2005/8/layout/cycle7"/>
    <dgm:cxn modelId="{DA67F686-D337-984E-B714-05B2D2BDB55A}" srcId="{CCA1B210-A255-E64E-A132-AE9789780742}" destId="{681DF559-44E1-7549-9D41-28F94BE03673}" srcOrd="0" destOrd="0" parTransId="{2219C12F-B749-0C48-86D5-6013677393FE}" sibTransId="{1192A69B-CEBF-0F4C-AA2B-F36E84B1AE92}"/>
    <dgm:cxn modelId="{E36FC08C-D558-2245-BBD5-A30A4EBD6D1A}" type="presOf" srcId="{CCA1B210-A255-E64E-A132-AE9789780742}" destId="{DBDB2FAD-B6D7-694A-8144-2BEA4CE77EB2}" srcOrd="0" destOrd="0" presId="urn:microsoft.com/office/officeart/2005/8/layout/cycle7"/>
    <dgm:cxn modelId="{07FCF19A-4828-C04B-AF18-5C4122DA57B1}" srcId="{CCA1B210-A255-E64E-A132-AE9789780742}" destId="{40893FB1-36E0-3041-A3CE-280F3B81A84C}" srcOrd="2" destOrd="0" parTransId="{D2B30F6A-3B3D-0E43-ACDA-5A88DE3322E3}" sibTransId="{49A76A97-520D-BF4F-9B98-E3CAB4678E1A}"/>
    <dgm:cxn modelId="{D5D387CC-42E1-4C4C-AC57-5B836A4D161D}" type="presOf" srcId="{40893FB1-36E0-3041-A3CE-280F3B81A84C}" destId="{0233996B-146D-8E4A-BB4A-C10DBCD8580C}" srcOrd="0" destOrd="0" presId="urn:microsoft.com/office/officeart/2005/8/layout/cycle7"/>
    <dgm:cxn modelId="{7F5DBCE6-AB89-9047-9F5B-2990E3C8FC9F}" srcId="{CCA1B210-A255-E64E-A132-AE9789780742}" destId="{5DFB653A-8F9D-AD4D-AB95-304E6FC25BA0}" srcOrd="1" destOrd="0" parTransId="{B72C2029-5A0D-8441-8953-D16210C2B18F}" sibTransId="{149EEEEF-8BE0-AE42-AFBD-21EAA4F00CDA}"/>
    <dgm:cxn modelId="{388C2BF2-4550-FB40-A4F6-1084D8F8334A}" type="presOf" srcId="{5DFB653A-8F9D-AD4D-AB95-304E6FC25BA0}" destId="{87A70F9A-9FD1-C143-89EA-B7CA4C4F33F3}" srcOrd="0" destOrd="0" presId="urn:microsoft.com/office/officeart/2005/8/layout/cycle7"/>
    <dgm:cxn modelId="{0AC1B7DA-6DB3-1D42-88DB-7B76C9A8173B}" type="presParOf" srcId="{DBDB2FAD-B6D7-694A-8144-2BEA4CE77EB2}" destId="{1D60E033-31D8-764C-BDB7-2F0AD7113BE3}" srcOrd="0" destOrd="0" presId="urn:microsoft.com/office/officeart/2005/8/layout/cycle7"/>
    <dgm:cxn modelId="{E7F2B82C-3D42-784C-81C7-E08918C3C7E2}" type="presParOf" srcId="{DBDB2FAD-B6D7-694A-8144-2BEA4CE77EB2}" destId="{6AC0DDCF-19A0-9942-A09B-CB8345CF5DD5}" srcOrd="1" destOrd="0" presId="urn:microsoft.com/office/officeart/2005/8/layout/cycle7"/>
    <dgm:cxn modelId="{EE789768-161E-A24D-94A3-6FDEF872B916}" type="presParOf" srcId="{6AC0DDCF-19A0-9942-A09B-CB8345CF5DD5}" destId="{DC91150E-131B-AF44-8AE8-4AC31BEBC49D}" srcOrd="0" destOrd="0" presId="urn:microsoft.com/office/officeart/2005/8/layout/cycle7"/>
    <dgm:cxn modelId="{03E82334-5FBB-AB4A-BF3F-08A367E76B2D}" type="presParOf" srcId="{DBDB2FAD-B6D7-694A-8144-2BEA4CE77EB2}" destId="{87A70F9A-9FD1-C143-89EA-B7CA4C4F33F3}" srcOrd="2" destOrd="0" presId="urn:microsoft.com/office/officeart/2005/8/layout/cycle7"/>
    <dgm:cxn modelId="{D76F9A0E-0430-234E-BDBB-CF7232C9C4AB}" type="presParOf" srcId="{DBDB2FAD-B6D7-694A-8144-2BEA4CE77EB2}" destId="{5631C768-9192-3F47-BAE1-3D9E6A9004F8}" srcOrd="3" destOrd="0" presId="urn:microsoft.com/office/officeart/2005/8/layout/cycle7"/>
    <dgm:cxn modelId="{77D9945C-051C-1B48-87D5-AE4C63333E89}" type="presParOf" srcId="{5631C768-9192-3F47-BAE1-3D9E6A9004F8}" destId="{2CA52EA5-8C05-244C-90D6-1B73B513CF7B}" srcOrd="0" destOrd="0" presId="urn:microsoft.com/office/officeart/2005/8/layout/cycle7"/>
    <dgm:cxn modelId="{41106ADB-C0F6-0D46-B4F3-1D55FDE29DC7}" type="presParOf" srcId="{DBDB2FAD-B6D7-694A-8144-2BEA4CE77EB2}" destId="{0233996B-146D-8E4A-BB4A-C10DBCD8580C}" srcOrd="4" destOrd="0" presId="urn:microsoft.com/office/officeart/2005/8/layout/cycle7"/>
    <dgm:cxn modelId="{FD056766-ED91-C847-A26A-4480EE18E14F}" type="presParOf" srcId="{DBDB2FAD-B6D7-694A-8144-2BEA4CE77EB2}" destId="{3FB631BD-1738-5D46-82DA-E75D4EB7D697}" srcOrd="5" destOrd="0" presId="urn:microsoft.com/office/officeart/2005/8/layout/cycle7"/>
    <dgm:cxn modelId="{ED01887C-1F66-8F48-85CC-3FCF7339D48E}" type="presParOf" srcId="{3FB631BD-1738-5D46-82DA-E75D4EB7D697}" destId="{9876277F-85CC-7746-B91F-9E8B215A53FC}" srcOrd="0" destOrd="0" presId="urn:microsoft.com/office/officeart/2005/8/layout/cycle7"/>
  </dgm:cxnLst>
  <dgm:bg/>
  <dgm:whole>
    <a:ln>
      <a:solidFill>
        <a:schemeClr val="tx2">
          <a:lumMod val="60000"/>
          <a:lumOff val="4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05EF42-8984-744D-A900-83CAAD3ECA31}" type="doc">
      <dgm:prSet loTypeId="urn:microsoft.com/office/officeart/2005/8/layout/arrow5" loCatId="cycle" qsTypeId="urn:microsoft.com/office/officeart/2005/8/quickstyle/simple1" qsCatId="simple" csTypeId="urn:microsoft.com/office/officeart/2005/8/colors/accent1_2" csCatId="accent1" phldr="1"/>
      <dgm:spPr/>
      <dgm:t>
        <a:bodyPr/>
        <a:lstStyle/>
        <a:p>
          <a:endParaRPr lang="de-DE"/>
        </a:p>
      </dgm:t>
    </dgm:pt>
    <dgm:pt modelId="{1D902FB1-4ACE-F64A-A8BB-CFB429ACA34B}">
      <dgm:prSet phldrT="[Text]"/>
      <dgm:spPr>
        <a:solidFill>
          <a:schemeClr val="tx2">
            <a:lumMod val="20000"/>
            <a:lumOff val="80000"/>
          </a:schemeClr>
        </a:solidFill>
      </dgm:spPr>
      <dgm:t>
        <a:bodyPr/>
        <a:lstStyle/>
        <a:p>
          <a:r>
            <a:rPr lang="de-DE" dirty="0">
              <a:solidFill>
                <a:schemeClr val="tx1"/>
              </a:solidFill>
            </a:rPr>
            <a:t>Verbindliche Absprachen und Sicherheit</a:t>
          </a:r>
        </a:p>
      </dgm:t>
    </dgm:pt>
    <dgm:pt modelId="{BBF63C52-A785-F14E-99A6-4CE043C7DBCC}" type="parTrans" cxnId="{ACAA3B3E-D93F-6D4D-97E6-AF5EEBB062E4}">
      <dgm:prSet/>
      <dgm:spPr/>
      <dgm:t>
        <a:bodyPr/>
        <a:lstStyle/>
        <a:p>
          <a:endParaRPr lang="de-DE"/>
        </a:p>
      </dgm:t>
    </dgm:pt>
    <dgm:pt modelId="{4AAF25E9-92BF-E14A-A793-AF8A7D5D758E}" type="sibTrans" cxnId="{ACAA3B3E-D93F-6D4D-97E6-AF5EEBB062E4}">
      <dgm:prSet/>
      <dgm:spPr/>
      <dgm:t>
        <a:bodyPr/>
        <a:lstStyle/>
        <a:p>
          <a:endParaRPr lang="de-DE"/>
        </a:p>
      </dgm:t>
    </dgm:pt>
    <dgm:pt modelId="{28960B04-E0B8-E84D-9261-345B5DDE4536}">
      <dgm:prSet phldrT="[Text]"/>
      <dgm:spPr>
        <a:solidFill>
          <a:schemeClr val="tx2">
            <a:lumMod val="20000"/>
            <a:lumOff val="80000"/>
          </a:schemeClr>
        </a:solidFill>
      </dgm:spPr>
      <dgm:t>
        <a:bodyPr/>
        <a:lstStyle/>
        <a:p>
          <a:r>
            <a:rPr lang="de-DE" dirty="0">
              <a:solidFill>
                <a:schemeClr val="tx1"/>
              </a:solidFill>
            </a:rPr>
            <a:t>Pädagogische Freiheit und Einengung</a:t>
          </a:r>
        </a:p>
      </dgm:t>
    </dgm:pt>
    <dgm:pt modelId="{4F21C4DE-7596-EC46-88D3-EC3C20832186}" type="parTrans" cxnId="{11D3832C-CC1E-3D4F-8914-85BFE86AB8D5}">
      <dgm:prSet/>
      <dgm:spPr/>
      <dgm:t>
        <a:bodyPr/>
        <a:lstStyle/>
        <a:p>
          <a:endParaRPr lang="de-DE"/>
        </a:p>
      </dgm:t>
    </dgm:pt>
    <dgm:pt modelId="{40100F03-B6C2-A74D-9B4E-7CA581A391E3}" type="sibTrans" cxnId="{11D3832C-CC1E-3D4F-8914-85BFE86AB8D5}">
      <dgm:prSet/>
      <dgm:spPr/>
      <dgm:t>
        <a:bodyPr/>
        <a:lstStyle/>
        <a:p>
          <a:endParaRPr lang="de-DE"/>
        </a:p>
      </dgm:t>
    </dgm:pt>
    <dgm:pt modelId="{8A463C19-6B17-E142-921F-489939158F4E}" type="pres">
      <dgm:prSet presAssocID="{1D05EF42-8984-744D-A900-83CAAD3ECA31}" presName="diagram" presStyleCnt="0">
        <dgm:presLayoutVars>
          <dgm:dir/>
          <dgm:resizeHandles val="exact"/>
        </dgm:presLayoutVars>
      </dgm:prSet>
      <dgm:spPr/>
    </dgm:pt>
    <dgm:pt modelId="{4EABCC5B-4027-1C44-95DC-FB65F6F6A104}" type="pres">
      <dgm:prSet presAssocID="{1D902FB1-4ACE-F64A-A8BB-CFB429ACA34B}" presName="arrow" presStyleLbl="node1" presStyleIdx="0" presStyleCnt="2">
        <dgm:presLayoutVars>
          <dgm:bulletEnabled val="1"/>
        </dgm:presLayoutVars>
      </dgm:prSet>
      <dgm:spPr/>
    </dgm:pt>
    <dgm:pt modelId="{DCFE997F-1F47-664D-9EB0-1F6A204A2385}" type="pres">
      <dgm:prSet presAssocID="{28960B04-E0B8-E84D-9261-345B5DDE4536}" presName="arrow" presStyleLbl="node1" presStyleIdx="1" presStyleCnt="2">
        <dgm:presLayoutVars>
          <dgm:bulletEnabled val="1"/>
        </dgm:presLayoutVars>
      </dgm:prSet>
      <dgm:spPr/>
    </dgm:pt>
  </dgm:ptLst>
  <dgm:cxnLst>
    <dgm:cxn modelId="{11D3832C-CC1E-3D4F-8914-85BFE86AB8D5}" srcId="{1D05EF42-8984-744D-A900-83CAAD3ECA31}" destId="{28960B04-E0B8-E84D-9261-345B5DDE4536}" srcOrd="1" destOrd="0" parTransId="{4F21C4DE-7596-EC46-88D3-EC3C20832186}" sibTransId="{40100F03-B6C2-A74D-9B4E-7CA581A391E3}"/>
    <dgm:cxn modelId="{AC5BB236-F5A7-8548-82E7-BEE07FDC15EC}" type="presOf" srcId="{1D05EF42-8984-744D-A900-83CAAD3ECA31}" destId="{8A463C19-6B17-E142-921F-489939158F4E}" srcOrd="0" destOrd="0" presId="urn:microsoft.com/office/officeart/2005/8/layout/arrow5"/>
    <dgm:cxn modelId="{ACAA3B3E-D93F-6D4D-97E6-AF5EEBB062E4}" srcId="{1D05EF42-8984-744D-A900-83CAAD3ECA31}" destId="{1D902FB1-4ACE-F64A-A8BB-CFB429ACA34B}" srcOrd="0" destOrd="0" parTransId="{BBF63C52-A785-F14E-99A6-4CE043C7DBCC}" sibTransId="{4AAF25E9-92BF-E14A-A793-AF8A7D5D758E}"/>
    <dgm:cxn modelId="{E0F92445-3868-D342-A868-E3CDB10041A1}" type="presOf" srcId="{28960B04-E0B8-E84D-9261-345B5DDE4536}" destId="{DCFE997F-1F47-664D-9EB0-1F6A204A2385}" srcOrd="0" destOrd="0" presId="urn:microsoft.com/office/officeart/2005/8/layout/arrow5"/>
    <dgm:cxn modelId="{ADA873BC-8C98-EB4E-B566-0D8854E237CF}" type="presOf" srcId="{1D902FB1-4ACE-F64A-A8BB-CFB429ACA34B}" destId="{4EABCC5B-4027-1C44-95DC-FB65F6F6A104}" srcOrd="0" destOrd="0" presId="urn:microsoft.com/office/officeart/2005/8/layout/arrow5"/>
    <dgm:cxn modelId="{0B5FD0DC-9AC4-5946-A042-A01749D15778}" type="presParOf" srcId="{8A463C19-6B17-E142-921F-489939158F4E}" destId="{4EABCC5B-4027-1C44-95DC-FB65F6F6A104}" srcOrd="0" destOrd="0" presId="urn:microsoft.com/office/officeart/2005/8/layout/arrow5"/>
    <dgm:cxn modelId="{E8146402-D0D2-B447-AE3D-4A82D235ADD9}" type="presParOf" srcId="{8A463C19-6B17-E142-921F-489939158F4E}" destId="{DCFE997F-1F47-664D-9EB0-1F6A204A238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12770-105C-4E89-A013-7E22DF028A7A}">
      <dsp:nvSpPr>
        <dsp:cNvPr id="0" name=""/>
        <dsp:cNvSpPr/>
      </dsp:nvSpPr>
      <dsp:spPr>
        <a:xfrm>
          <a:off x="0" y="552"/>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619B69-B723-4A6D-B8A9-2DB7DAE6E4C0}">
      <dsp:nvSpPr>
        <dsp:cNvPr id="0" name=""/>
        <dsp:cNvSpPr/>
      </dsp:nvSpPr>
      <dsp:spPr>
        <a:xfrm>
          <a:off x="391076" y="291436"/>
          <a:ext cx="711048" cy="711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CD3F97-79FD-4AA3-A03B-B22E99DCED11}">
      <dsp:nvSpPr>
        <dsp:cNvPr id="0" name=""/>
        <dsp:cNvSpPr/>
      </dsp:nvSpPr>
      <dsp:spPr>
        <a:xfrm>
          <a:off x="1493202" y="552"/>
          <a:ext cx="9479597"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de-DE" sz="2500" kern="1200"/>
            <a:t>Informationen zum Aufbau/ zur Struktur eines Leistungskonzepts</a:t>
          </a:r>
          <a:endParaRPr lang="en-US" sz="2500" kern="1200"/>
        </a:p>
      </dsp:txBody>
      <dsp:txXfrm>
        <a:off x="1493202" y="552"/>
        <a:ext cx="9479597" cy="1292816"/>
      </dsp:txXfrm>
    </dsp:sp>
    <dsp:sp modelId="{476699D8-70B5-44EB-A4ED-C9A29571F9BF}">
      <dsp:nvSpPr>
        <dsp:cNvPr id="0" name=""/>
        <dsp:cNvSpPr/>
      </dsp:nvSpPr>
      <dsp:spPr>
        <a:xfrm>
          <a:off x="0" y="1616572"/>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C81D3-3803-4786-842A-F8ABAA3E2E7B}">
      <dsp:nvSpPr>
        <dsp:cNvPr id="0" name=""/>
        <dsp:cNvSpPr/>
      </dsp:nvSpPr>
      <dsp:spPr>
        <a:xfrm>
          <a:off x="391076" y="1907456"/>
          <a:ext cx="711048" cy="711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DB5086-9988-44A8-AF44-513C69F11FEA}">
      <dsp:nvSpPr>
        <dsp:cNvPr id="0" name=""/>
        <dsp:cNvSpPr/>
      </dsp:nvSpPr>
      <dsp:spPr>
        <a:xfrm>
          <a:off x="1493202" y="1616572"/>
          <a:ext cx="9479597"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de-DE" sz="2500" kern="1200"/>
            <a:t>Entwicklung einzelner Bausteine von pädagogischen Grundsätzen des Leistungskonzepts</a:t>
          </a:r>
          <a:endParaRPr lang="en-US" sz="2500" kern="1200"/>
        </a:p>
      </dsp:txBody>
      <dsp:txXfrm>
        <a:off x="1493202" y="1616572"/>
        <a:ext cx="9479597" cy="1292816"/>
      </dsp:txXfrm>
    </dsp:sp>
    <dsp:sp modelId="{C85A98A3-69A7-44DE-8B03-2E8545746169}">
      <dsp:nvSpPr>
        <dsp:cNvPr id="0" name=""/>
        <dsp:cNvSpPr/>
      </dsp:nvSpPr>
      <dsp:spPr>
        <a:xfrm>
          <a:off x="0" y="323259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FA0928-6508-4D29-82B8-4FF759F08E7A}">
      <dsp:nvSpPr>
        <dsp:cNvPr id="0" name=""/>
        <dsp:cNvSpPr/>
      </dsp:nvSpPr>
      <dsp:spPr>
        <a:xfrm>
          <a:off x="391076" y="3523476"/>
          <a:ext cx="711048" cy="711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189517-6C6A-4153-BECB-6F13C3E61035}">
      <dsp:nvSpPr>
        <dsp:cNvPr id="0" name=""/>
        <dsp:cNvSpPr/>
      </dsp:nvSpPr>
      <dsp:spPr>
        <a:xfrm>
          <a:off x="1493202" y="3232593"/>
          <a:ext cx="9479597"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de-DE" sz="2500" kern="1200" dirty="0"/>
            <a:t>Vorbereitung des pädagogischen Tages zum Leistungskonzept im November in Kronenburg</a:t>
          </a:r>
          <a:endParaRPr lang="en-US" sz="2500" kern="1200" dirty="0"/>
        </a:p>
      </dsp:txBody>
      <dsp:txXfrm>
        <a:off x="1493202" y="3232593"/>
        <a:ext cx="9479597" cy="129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0E033-31D8-764C-BDB7-2F0AD7113BE3}">
      <dsp:nvSpPr>
        <dsp:cNvPr id="0" name=""/>
        <dsp:cNvSpPr/>
      </dsp:nvSpPr>
      <dsp:spPr>
        <a:xfrm>
          <a:off x="3728545" y="1588"/>
          <a:ext cx="3515708" cy="1360884"/>
        </a:xfrm>
        <a:prstGeom prst="roundRect">
          <a:avLst>
            <a:gd name="adj" fmla="val 10000"/>
          </a:avLst>
        </a:prstGeom>
        <a:solidFill>
          <a:schemeClr val="tx2">
            <a:lumMod val="40000"/>
            <a:lumOff val="6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Leistungskonzept</a:t>
          </a:r>
        </a:p>
      </dsp:txBody>
      <dsp:txXfrm>
        <a:off x="3768404" y="41447"/>
        <a:ext cx="3435990" cy="1281166"/>
      </dsp:txXfrm>
    </dsp:sp>
    <dsp:sp modelId="{6AC0DDCF-19A0-9942-A09B-CB8345CF5DD5}">
      <dsp:nvSpPr>
        <dsp:cNvPr id="0" name=""/>
        <dsp:cNvSpPr/>
      </dsp:nvSpPr>
      <dsp:spPr>
        <a:xfrm rot="3600000">
          <a:off x="5900829" y="2390348"/>
          <a:ext cx="1418732" cy="476309"/>
        </a:xfrm>
        <a:prstGeom prst="lef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6043722" y="2485610"/>
        <a:ext cx="1132946" cy="285785"/>
      </dsp:txXfrm>
    </dsp:sp>
    <dsp:sp modelId="{87A70F9A-9FD1-C143-89EA-B7CA4C4F33F3}">
      <dsp:nvSpPr>
        <dsp:cNvPr id="0" name=""/>
        <dsp:cNvSpPr/>
      </dsp:nvSpPr>
      <dsp:spPr>
        <a:xfrm>
          <a:off x="6373107" y="3894532"/>
          <a:ext cx="2721768" cy="1360884"/>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(Raster-) Zeugnisse</a:t>
          </a:r>
        </a:p>
      </dsp:txBody>
      <dsp:txXfrm>
        <a:off x="6412966" y="3934391"/>
        <a:ext cx="2642050" cy="1281166"/>
      </dsp:txXfrm>
    </dsp:sp>
    <dsp:sp modelId="{5631C768-9192-3F47-BAE1-3D9E6A9004F8}">
      <dsp:nvSpPr>
        <dsp:cNvPr id="0" name=""/>
        <dsp:cNvSpPr/>
      </dsp:nvSpPr>
      <dsp:spPr>
        <a:xfrm rot="10800000">
          <a:off x="4777033" y="4336820"/>
          <a:ext cx="1418732" cy="476309"/>
        </a:xfrm>
        <a:prstGeom prst="lef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rot="10800000">
        <a:off x="4919926" y="4432082"/>
        <a:ext cx="1132946" cy="285785"/>
      </dsp:txXfrm>
    </dsp:sp>
    <dsp:sp modelId="{0233996B-146D-8E4A-BB4A-C10DBCD8580C}">
      <dsp:nvSpPr>
        <dsp:cNvPr id="0" name=""/>
        <dsp:cNvSpPr/>
      </dsp:nvSpPr>
      <dsp:spPr>
        <a:xfrm>
          <a:off x="1877923" y="3894532"/>
          <a:ext cx="2721768" cy="1360884"/>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Schulinterne Arbeitspläne</a:t>
          </a:r>
        </a:p>
      </dsp:txBody>
      <dsp:txXfrm>
        <a:off x="1917782" y="3934391"/>
        <a:ext cx="2642050" cy="1281166"/>
      </dsp:txXfrm>
    </dsp:sp>
    <dsp:sp modelId="{3FB631BD-1738-5D46-82DA-E75D4EB7D697}">
      <dsp:nvSpPr>
        <dsp:cNvPr id="0" name=""/>
        <dsp:cNvSpPr/>
      </dsp:nvSpPr>
      <dsp:spPr>
        <a:xfrm rot="18000000">
          <a:off x="3653237" y="2390348"/>
          <a:ext cx="1418732" cy="476309"/>
        </a:xfrm>
        <a:prstGeom prst="lef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3796130" y="2485610"/>
        <a:ext cx="1132946" cy="285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BCC5B-4027-1C44-95DC-FB65F6F6A104}">
      <dsp:nvSpPr>
        <dsp:cNvPr id="0" name=""/>
        <dsp:cNvSpPr/>
      </dsp:nvSpPr>
      <dsp:spPr>
        <a:xfrm rot="16200000">
          <a:off x="1754" y="884"/>
          <a:ext cx="3261735" cy="3261735"/>
        </a:xfrm>
        <a:prstGeom prst="downArrow">
          <a:avLst>
            <a:gd name="adj1" fmla="val 50000"/>
            <a:gd name="adj2" fmla="val 35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solidFill>
                <a:schemeClr val="tx1"/>
              </a:solidFill>
            </a:rPr>
            <a:t>Verbindliche Absprachen und Sicherheit</a:t>
          </a:r>
        </a:p>
      </dsp:txBody>
      <dsp:txXfrm rot="5400000">
        <a:off x="1754" y="816318"/>
        <a:ext cx="2690931" cy="1630867"/>
      </dsp:txXfrm>
    </dsp:sp>
    <dsp:sp modelId="{DCFE997F-1F47-664D-9EB0-1F6A204A2385}">
      <dsp:nvSpPr>
        <dsp:cNvPr id="0" name=""/>
        <dsp:cNvSpPr/>
      </dsp:nvSpPr>
      <dsp:spPr>
        <a:xfrm rot="5400000">
          <a:off x="4623210" y="884"/>
          <a:ext cx="3261735" cy="3261735"/>
        </a:xfrm>
        <a:prstGeom prst="downArrow">
          <a:avLst>
            <a:gd name="adj1" fmla="val 50000"/>
            <a:gd name="adj2" fmla="val 35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solidFill>
                <a:schemeClr val="tx1"/>
              </a:solidFill>
            </a:rPr>
            <a:t>Pädagogische Freiheit und Einengung</a:t>
          </a:r>
        </a:p>
      </dsp:txBody>
      <dsp:txXfrm rot="-5400000">
        <a:off x="5194014" y="816318"/>
        <a:ext cx="2690931" cy="16308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0243" name="Rectangle 3"/>
          <p:cNvSpPr>
            <a:spLocks noGrp="1" noChangeArrowheads="1"/>
          </p:cNvSpPr>
          <p:nvPr>
            <p:ph type="dt" sz="quarter" idx="1"/>
          </p:nvPr>
        </p:nvSpPr>
        <p:spPr bwMode="auto">
          <a:xfrm>
            <a:off x="3851003"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lgn="r">
              <a:defRPr sz="1200"/>
            </a:lvl1pPr>
          </a:lstStyle>
          <a:p>
            <a:fld id="{88840DCD-3FF0-C340-9EE1-794DD57E1374}" type="datetime1">
              <a:rPr lang="de-DE"/>
              <a:pPr/>
              <a:t>04.11.25</a:t>
            </a:fld>
            <a:endParaRPr lang="de-DE"/>
          </a:p>
        </p:txBody>
      </p:sp>
      <p:sp>
        <p:nvSpPr>
          <p:cNvPr id="10244" name="Rectangle 4"/>
          <p:cNvSpPr>
            <a:spLocks noGrp="1" noChangeArrowheads="1"/>
          </p:cNvSpPr>
          <p:nvPr>
            <p:ph type="ftr" sz="quarter" idx="2"/>
          </p:nvPr>
        </p:nvSpPr>
        <p:spPr bwMode="auto">
          <a:xfrm>
            <a:off x="1"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0245" name="Rectangle 5"/>
          <p:cNvSpPr>
            <a:spLocks noGrp="1" noChangeArrowheads="1"/>
          </p:cNvSpPr>
          <p:nvPr>
            <p:ph type="sldNum" sz="quarter" idx="3"/>
          </p:nvPr>
        </p:nvSpPr>
        <p:spPr bwMode="auto">
          <a:xfrm>
            <a:off x="3851003"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lgn="r">
              <a:defRPr sz="1200"/>
            </a:lvl1pPr>
          </a:lstStyle>
          <a:p>
            <a:fld id="{08858432-9A33-5F47-BDC6-2DAB3B97E96D}" type="slidenum">
              <a:rPr lang="de-DE"/>
              <a:pPr/>
              <a:t>‹Nr.›</a:t>
            </a:fld>
            <a:endParaRPr lang="de-DE"/>
          </a:p>
        </p:txBody>
      </p:sp>
    </p:spTree>
    <p:extLst>
      <p:ext uri="{BB962C8B-B14F-4D97-AF65-F5344CB8AC3E}">
        <p14:creationId xmlns:p14="http://schemas.microsoft.com/office/powerpoint/2010/main" val="64155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2291" name="Rectangle 3"/>
          <p:cNvSpPr>
            <a:spLocks noGrp="1" noChangeArrowheads="1"/>
          </p:cNvSpPr>
          <p:nvPr>
            <p:ph type="dt" idx="1"/>
          </p:nvPr>
        </p:nvSpPr>
        <p:spPr bwMode="auto">
          <a:xfrm>
            <a:off x="3851003"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lgn="r">
              <a:defRPr sz="1200"/>
            </a:lvl1pPr>
          </a:lstStyle>
          <a:p>
            <a:fld id="{1341C4F8-51AB-4B4C-AB03-243C4B903451}" type="datetime1">
              <a:rPr lang="de-DE"/>
              <a:pPr/>
              <a:t>04.11.25</a:t>
            </a:fld>
            <a:endParaRPr lang="de-DE"/>
          </a:p>
        </p:txBody>
      </p:sp>
      <p:sp>
        <p:nvSpPr>
          <p:cNvPr id="94212" name="Rectangle 4"/>
          <p:cNvSpPr>
            <a:spLocks noGrp="1" noRot="1" noChangeAspect="1" noChangeArrowheads="1" noTextEdit="1"/>
          </p:cNvSpPr>
          <p:nvPr>
            <p:ph type="sldImg" idx="2"/>
          </p:nvPr>
        </p:nvSpPr>
        <p:spPr bwMode="auto">
          <a:xfrm>
            <a:off x="92075" y="744538"/>
            <a:ext cx="6613525" cy="37211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79334" y="4716023"/>
            <a:ext cx="5439010" cy="4467934"/>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2294" name="Rectangle 6"/>
          <p:cNvSpPr>
            <a:spLocks noGrp="1" noChangeArrowheads="1"/>
          </p:cNvSpPr>
          <p:nvPr>
            <p:ph type="ftr" sz="quarter" idx="4"/>
          </p:nvPr>
        </p:nvSpPr>
        <p:spPr bwMode="auto">
          <a:xfrm>
            <a:off x="1"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2295" name="Rectangle 7"/>
          <p:cNvSpPr>
            <a:spLocks noGrp="1" noChangeArrowheads="1"/>
          </p:cNvSpPr>
          <p:nvPr>
            <p:ph type="sldNum" sz="quarter" idx="5"/>
          </p:nvPr>
        </p:nvSpPr>
        <p:spPr bwMode="auto">
          <a:xfrm>
            <a:off x="3851003"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lgn="r">
              <a:defRPr sz="1200"/>
            </a:lvl1pPr>
          </a:lstStyle>
          <a:p>
            <a:fld id="{5BC69AB5-E7C5-B14C-905D-16E48E8F6D66}" type="slidenum">
              <a:rPr lang="de-DE"/>
              <a:pPr/>
              <a:t>‹Nr.›</a:t>
            </a:fld>
            <a:endParaRPr lang="de-DE"/>
          </a:p>
        </p:txBody>
      </p:sp>
    </p:spTree>
    <p:extLst>
      <p:ext uri="{BB962C8B-B14F-4D97-AF65-F5344CB8AC3E}">
        <p14:creationId xmlns:p14="http://schemas.microsoft.com/office/powerpoint/2010/main" val="2698730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xfrm>
            <a:off x="92075" y="744538"/>
            <a:ext cx="6613525" cy="3721100"/>
          </a:xfrm>
          <a:ln/>
        </p:spPr>
      </p:sp>
      <p:sp>
        <p:nvSpPr>
          <p:cNvPr id="95235" name="Notizenplatzhalter 2"/>
          <p:cNvSpPr>
            <a:spLocks noGrp="1"/>
          </p:cNvSpPr>
          <p:nvPr>
            <p:ph type="body" idx="1"/>
          </p:nvPr>
        </p:nvSpPr>
        <p:spPr>
          <a:noFill/>
          <a:ln/>
        </p:spPr>
        <p:txBody>
          <a:bodyPr/>
          <a:lstStyle/>
          <a:p>
            <a:pPr eaLnBrk="1" hangingPunct="1"/>
            <a:endParaRPr lang="de-DE">
              <a:latin typeface="Arial" pitchFamily="-1" charset="0"/>
              <a:ea typeface="ＭＳ Ｐゴシック" pitchFamily="-1" charset="-128"/>
              <a:cs typeface="ＭＳ Ｐゴシック" pitchFamily="-1" charset="-128"/>
            </a:endParaRPr>
          </a:p>
        </p:txBody>
      </p:sp>
      <p:sp>
        <p:nvSpPr>
          <p:cNvPr id="95236" name="Foliennummernplatzhalter 3"/>
          <p:cNvSpPr>
            <a:spLocks noGrp="1"/>
          </p:cNvSpPr>
          <p:nvPr>
            <p:ph type="sldNum" sz="quarter" idx="5"/>
          </p:nvPr>
        </p:nvSpPr>
        <p:spPr>
          <a:noFill/>
        </p:spPr>
        <p:txBody>
          <a:bodyPr/>
          <a:lstStyle/>
          <a:p>
            <a:fld id="{CD624022-352C-7D49-A0B8-6639A7160679}" type="slidenum">
              <a:rPr lang="de-DE"/>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Bildungsstandards von 2008/2009</a:t>
            </a:r>
          </a:p>
          <a:p>
            <a:r>
              <a:rPr lang="de-DE" dirty="0"/>
              <a:t>Beispiele für gute Aufgaben</a:t>
            </a:r>
          </a:p>
        </p:txBody>
      </p:sp>
      <p:sp>
        <p:nvSpPr>
          <p:cNvPr id="4" name="Foliennummernplatzhalter 3"/>
          <p:cNvSpPr>
            <a:spLocks noGrp="1"/>
          </p:cNvSpPr>
          <p:nvPr>
            <p:ph type="sldNum" sz="quarter" idx="5"/>
          </p:nvPr>
        </p:nvSpPr>
        <p:spPr/>
        <p:txBody>
          <a:bodyPr/>
          <a:lstStyle/>
          <a:p>
            <a:fld id="{5BC69AB5-E7C5-B14C-905D-16E48E8F6D66}" type="slidenum">
              <a:rPr lang="de-DE" smtClean="0"/>
              <a:pPr/>
              <a:t>3</a:t>
            </a:fld>
            <a:endParaRPr lang="de-DE"/>
          </a:p>
        </p:txBody>
      </p:sp>
    </p:spTree>
    <p:extLst>
      <p:ext uri="{BB962C8B-B14F-4D97-AF65-F5344CB8AC3E}">
        <p14:creationId xmlns:p14="http://schemas.microsoft.com/office/powerpoint/2010/main" val="68585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Lukasschule</a:t>
            </a:r>
          </a:p>
        </p:txBody>
      </p:sp>
      <p:sp>
        <p:nvSpPr>
          <p:cNvPr id="4" name="Foliennummernplatzhalter 3"/>
          <p:cNvSpPr>
            <a:spLocks noGrp="1"/>
          </p:cNvSpPr>
          <p:nvPr>
            <p:ph type="sldNum" sz="quarter" idx="5"/>
          </p:nvPr>
        </p:nvSpPr>
        <p:spPr/>
        <p:txBody>
          <a:bodyPr/>
          <a:lstStyle/>
          <a:p>
            <a:fld id="{5BC69AB5-E7C5-B14C-905D-16E48E8F6D66}" type="slidenum">
              <a:rPr lang="de-DE" smtClean="0"/>
              <a:pPr/>
              <a:t>36</a:t>
            </a:fld>
            <a:endParaRPr lang="de-DE"/>
          </a:p>
        </p:txBody>
      </p:sp>
    </p:spTree>
    <p:extLst>
      <p:ext uri="{BB962C8B-B14F-4D97-AF65-F5344CB8AC3E}">
        <p14:creationId xmlns:p14="http://schemas.microsoft.com/office/powerpoint/2010/main" val="36304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Aachener GS</a:t>
            </a:r>
          </a:p>
        </p:txBody>
      </p:sp>
      <p:sp>
        <p:nvSpPr>
          <p:cNvPr id="4" name="Foliennummernplatzhalter 3"/>
          <p:cNvSpPr>
            <a:spLocks noGrp="1"/>
          </p:cNvSpPr>
          <p:nvPr>
            <p:ph type="sldNum" sz="quarter" idx="5"/>
          </p:nvPr>
        </p:nvSpPr>
        <p:spPr/>
        <p:txBody>
          <a:bodyPr/>
          <a:lstStyle/>
          <a:p>
            <a:fld id="{5BC69AB5-E7C5-B14C-905D-16E48E8F6D66}" type="slidenum">
              <a:rPr lang="de-DE" smtClean="0"/>
              <a:pPr/>
              <a:t>38</a:t>
            </a:fld>
            <a:endParaRPr lang="de-DE"/>
          </a:p>
        </p:txBody>
      </p:sp>
    </p:spTree>
    <p:extLst>
      <p:ext uri="{BB962C8B-B14F-4D97-AF65-F5344CB8AC3E}">
        <p14:creationId xmlns:p14="http://schemas.microsoft.com/office/powerpoint/2010/main" val="417052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9"/>
            <a:ext cx="10363200" cy="1470025"/>
          </a:xfrm>
        </p:spPr>
        <p:txBody>
          <a:bodyPr/>
          <a:lstStyle/>
          <a:p>
            <a:r>
              <a:rPr lang="de-DE"/>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533400"/>
            <a:ext cx="2743200" cy="5848350"/>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533400"/>
            <a:ext cx="8026400" cy="58483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533400"/>
            <a:ext cx="10972800" cy="1143000"/>
          </a:xfrm>
        </p:spPr>
        <p:txBody>
          <a:bodyPr/>
          <a:lstStyle/>
          <a:p>
            <a:r>
              <a:rPr lang="de-DE"/>
              <a:t>Mastertitelformat bearbeiten</a:t>
            </a:r>
          </a:p>
        </p:txBody>
      </p:sp>
      <p:sp>
        <p:nvSpPr>
          <p:cNvPr id="3" name="Textplatzhalter 2"/>
          <p:cNvSpPr>
            <a:spLocks noGrp="1"/>
          </p:cNvSpPr>
          <p:nvPr>
            <p:ph type="body" sz="half" idx="1"/>
          </p:nvPr>
        </p:nvSpPr>
        <p:spPr>
          <a:xfrm>
            <a:off x="609600" y="1855788"/>
            <a:ext cx="53848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855788"/>
            <a:ext cx="53848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533400"/>
            <a:ext cx="10972800" cy="1143000"/>
          </a:xfrm>
        </p:spPr>
        <p:txBody>
          <a:bodyPr/>
          <a:lstStyle/>
          <a:p>
            <a:r>
              <a:rPr lang="de-DE"/>
              <a:t>Mastertitelformat bearbeiten</a:t>
            </a:r>
          </a:p>
        </p:txBody>
      </p:sp>
      <p:sp>
        <p:nvSpPr>
          <p:cNvPr id="3" name="Inhaltsplatzhalter 2"/>
          <p:cNvSpPr>
            <a:spLocks noGrp="1"/>
          </p:cNvSpPr>
          <p:nvPr>
            <p:ph sz="half" idx="1"/>
          </p:nvPr>
        </p:nvSpPr>
        <p:spPr>
          <a:xfrm>
            <a:off x="609600" y="1855788"/>
            <a:ext cx="53848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197600" y="1855788"/>
            <a:ext cx="53848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533400"/>
            <a:ext cx="10972800" cy="1143000"/>
          </a:xfrm>
        </p:spPr>
        <p:txBody>
          <a:bodyPr/>
          <a:lstStyle/>
          <a:p>
            <a:r>
              <a:rPr lang="de-DE"/>
              <a:t>Mastertitelformat bearbeiten</a:t>
            </a:r>
          </a:p>
        </p:txBody>
      </p:sp>
      <p:sp>
        <p:nvSpPr>
          <p:cNvPr id="3" name="ClipArt-Platzhalter 2"/>
          <p:cNvSpPr>
            <a:spLocks noGrp="1"/>
          </p:cNvSpPr>
          <p:nvPr>
            <p:ph type="clipArt" sz="half" idx="1"/>
          </p:nvPr>
        </p:nvSpPr>
        <p:spPr>
          <a:xfrm>
            <a:off x="609600" y="1855788"/>
            <a:ext cx="5384800" cy="4525962"/>
          </a:xfrm>
        </p:spPr>
        <p:txBody>
          <a:bodyPr/>
          <a:lstStyle/>
          <a:p>
            <a:pPr lvl="0"/>
            <a:endParaRPr lang="de-DE" noProof="0"/>
          </a:p>
        </p:txBody>
      </p:sp>
      <p:sp>
        <p:nvSpPr>
          <p:cNvPr id="4" name="Textplatzhalter 3"/>
          <p:cNvSpPr>
            <a:spLocks noGrp="1"/>
          </p:cNvSpPr>
          <p:nvPr>
            <p:ph type="body" sz="half" idx="2"/>
          </p:nvPr>
        </p:nvSpPr>
        <p:spPr>
          <a:xfrm>
            <a:off x="6197600" y="1855788"/>
            <a:ext cx="53848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09600" y="533400"/>
            <a:ext cx="10972800" cy="1143000"/>
          </a:xfrm>
        </p:spPr>
        <p:txBody>
          <a:bodyPr/>
          <a:lstStyle/>
          <a:p>
            <a:r>
              <a:rPr lang="de-DE"/>
              <a:t>Mastertitelformat bearbeiten</a:t>
            </a:r>
          </a:p>
        </p:txBody>
      </p:sp>
      <p:sp>
        <p:nvSpPr>
          <p:cNvPr id="3" name="Tabellenplatzhalter 2"/>
          <p:cNvSpPr>
            <a:spLocks noGrp="1"/>
          </p:cNvSpPr>
          <p:nvPr>
            <p:ph type="tbl" idx="1"/>
          </p:nvPr>
        </p:nvSpPr>
        <p:spPr>
          <a:xfrm>
            <a:off x="609600" y="1855788"/>
            <a:ext cx="10972800" cy="4525962"/>
          </a:xfrm>
        </p:spPr>
        <p:txBody>
          <a:bodyPr/>
          <a:lstStyle/>
          <a:p>
            <a:pPr lvl="0"/>
            <a:endParaRPr lang="de-DE"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09600" y="533400"/>
            <a:ext cx="10972800" cy="1143000"/>
          </a:xfrm>
        </p:spPr>
        <p:txBody>
          <a:bodyPr/>
          <a:lstStyle/>
          <a:p>
            <a:r>
              <a:rPr lang="de-DE"/>
              <a:t>Mastertitelformat bearbeiten</a:t>
            </a:r>
          </a:p>
        </p:txBody>
      </p:sp>
      <p:sp>
        <p:nvSpPr>
          <p:cNvPr id="3" name="Textplatzhalter 2"/>
          <p:cNvSpPr>
            <a:spLocks noGrp="1"/>
          </p:cNvSpPr>
          <p:nvPr>
            <p:ph type="body" sz="half" idx="1"/>
          </p:nvPr>
        </p:nvSpPr>
        <p:spPr>
          <a:xfrm>
            <a:off x="609600" y="1855788"/>
            <a:ext cx="53848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6197600" y="1855788"/>
            <a:ext cx="5384800" cy="4525962"/>
          </a:xfrm>
        </p:spPr>
        <p:txBody>
          <a:bodyPr/>
          <a:lstStyle/>
          <a:p>
            <a:pPr lvl="0"/>
            <a:endParaRPr lang="de-DE"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533400"/>
            <a:ext cx="10972800" cy="1143000"/>
          </a:xfrm>
        </p:spPr>
        <p:txBody>
          <a:bodyPr/>
          <a:lstStyle/>
          <a:p>
            <a:r>
              <a:rPr lang="de-DE"/>
              <a:t>Mastertitelformat bearbeiten</a:t>
            </a:r>
          </a:p>
        </p:txBody>
      </p:sp>
      <p:sp>
        <p:nvSpPr>
          <p:cNvPr id="3" name="Inhaltsplatzhalter 2"/>
          <p:cNvSpPr>
            <a:spLocks noGrp="1"/>
          </p:cNvSpPr>
          <p:nvPr>
            <p:ph sz="quarter" idx="1"/>
          </p:nvPr>
        </p:nvSpPr>
        <p:spPr>
          <a:xfrm>
            <a:off x="609600" y="1855792"/>
            <a:ext cx="5384800" cy="21859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6197600" y="1855792"/>
            <a:ext cx="5384800" cy="21859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half" idx="3"/>
          </p:nvPr>
        </p:nvSpPr>
        <p:spPr>
          <a:xfrm>
            <a:off x="609600" y="4194179"/>
            <a:ext cx="10972800" cy="21875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4"/>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09600" y="18557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8557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4766735"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Bild 18"/>
          <p:cNvPicPr>
            <a:picLocks noChangeAspect="1"/>
          </p:cNvPicPr>
          <p:nvPr userDrawn="1"/>
        </p:nvPicPr>
        <p:blipFill>
          <a:blip r:embed="rId19"/>
          <a:stretch>
            <a:fillRect/>
          </a:stretch>
        </p:blipFill>
        <p:spPr>
          <a:xfrm>
            <a:off x="5711959" y="32347"/>
            <a:ext cx="1362143" cy="688225"/>
          </a:xfrm>
          <a:prstGeom prst="rect">
            <a:avLst/>
          </a:prstGeom>
          <a:solidFill>
            <a:srgbClr val="FFFF00"/>
          </a:solidFill>
        </p:spPr>
      </p:pic>
      <p:sp>
        <p:nvSpPr>
          <p:cNvPr id="50178" name="Rectangle 2"/>
          <p:cNvSpPr>
            <a:spLocks noChangeArrowheads="1"/>
          </p:cNvSpPr>
          <p:nvPr userDrawn="1"/>
        </p:nvSpPr>
        <p:spPr bwMode="auto">
          <a:xfrm>
            <a:off x="0" y="1"/>
            <a:ext cx="10800523" cy="692150"/>
          </a:xfrm>
          <a:prstGeom prst="rect">
            <a:avLst/>
          </a:prstGeom>
          <a:gradFill rotWithShape="1">
            <a:gsLst>
              <a:gs pos="0">
                <a:srgbClr val="FFFF00">
                  <a:alpha val="91000"/>
                </a:srgbClr>
              </a:gs>
              <a:gs pos="50000">
                <a:schemeClr val="bg1"/>
              </a:gs>
              <a:gs pos="100000">
                <a:srgbClr val="FFFF00">
                  <a:alpha val="91000"/>
                </a:srgbClr>
              </a:gs>
            </a:gsLst>
            <a:lin ang="5400000" scaled="1"/>
          </a:gradFill>
          <a:ln w="9525">
            <a:noFill/>
            <a:miter lim="800000"/>
            <a:headEnd/>
            <a:tailEnd/>
          </a:ln>
          <a:effectLst/>
        </p:spPr>
        <p:txBody>
          <a:bodyPr wrap="none" anchor="ctr"/>
          <a:lstStyle/>
          <a:p>
            <a:pPr>
              <a:defRPr/>
            </a:pPr>
            <a:endParaRPr lang="de-DE">
              <a:latin typeface="Arial" pitchFamily="-107" charset="0"/>
              <a:ea typeface="ＭＳ Ｐゴシック" pitchFamily="-107" charset="-128"/>
              <a:cs typeface="+mn-cs"/>
            </a:endParaRPr>
          </a:p>
        </p:txBody>
      </p:sp>
      <p:sp>
        <p:nvSpPr>
          <p:cNvPr id="1029" name="Rectangle 3"/>
          <p:cNvSpPr>
            <a:spLocks noChangeArrowheads="1"/>
          </p:cNvSpPr>
          <p:nvPr userDrawn="1"/>
        </p:nvSpPr>
        <p:spPr bwMode="auto">
          <a:xfrm rot="10800000">
            <a:off x="0" y="1"/>
            <a:ext cx="12192000" cy="692696"/>
          </a:xfrm>
          <a:prstGeom prst="rect">
            <a:avLst/>
          </a:prstGeom>
          <a:gradFill rotWithShape="1">
            <a:gsLst>
              <a:gs pos="0">
                <a:srgbClr val="FFFF00">
                  <a:alpha val="46999"/>
                </a:srgbClr>
              </a:gs>
              <a:gs pos="100000">
                <a:srgbClr val="FFFFFF"/>
              </a:gs>
            </a:gsLst>
            <a:lin ang="0" scaled="1"/>
          </a:gradFill>
          <a:ln w="3175" cap="rnd">
            <a:noFill/>
            <a:prstDash val="sysDot"/>
            <a:miter lim="800000"/>
            <a:headEnd/>
            <a:tailEnd/>
          </a:ln>
        </p:spPr>
        <p:txBody>
          <a:bodyPr rot="10800000" wrap="none" anchor="ctr">
            <a:prstTxWarp prst="textNoShape">
              <a:avLst/>
            </a:prstTxWarp>
          </a:bodyPr>
          <a:lstStyle/>
          <a:p>
            <a:pPr algn="ctr"/>
            <a:endParaRPr lang="de-DE"/>
          </a:p>
        </p:txBody>
      </p:sp>
      <p:sp>
        <p:nvSpPr>
          <p:cNvPr id="1030" name="Text Box 4"/>
          <p:cNvSpPr txBox="1">
            <a:spLocks noChangeArrowheads="1"/>
          </p:cNvSpPr>
          <p:nvPr userDrawn="1"/>
        </p:nvSpPr>
        <p:spPr bwMode="auto">
          <a:xfrm>
            <a:off x="0" y="6527803"/>
            <a:ext cx="12192000" cy="369332"/>
          </a:xfrm>
          <a:prstGeom prst="rect">
            <a:avLst/>
          </a:prstGeom>
          <a:solidFill>
            <a:srgbClr val="FFFF00">
              <a:alpha val="56862"/>
            </a:srgbClr>
          </a:solid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endParaRPr lang="de-DE" b="1">
              <a:solidFill>
                <a:schemeClr val="bg1"/>
              </a:solidFill>
              <a:cs typeface="+mn-cs"/>
            </a:endParaRPr>
          </a:p>
        </p:txBody>
      </p:sp>
      <p:sp>
        <p:nvSpPr>
          <p:cNvPr id="1031" name="Text Box 5"/>
          <p:cNvSpPr txBox="1">
            <a:spLocks noChangeArrowheads="1"/>
          </p:cNvSpPr>
          <p:nvPr userDrawn="1"/>
        </p:nvSpPr>
        <p:spPr bwMode="auto">
          <a:xfrm>
            <a:off x="11830051" y="6643688"/>
            <a:ext cx="361951" cy="215444"/>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endParaRPr lang="de-DE" sz="800">
              <a:latin typeface="Tahoma" pitchFamily="34" charset="0"/>
              <a:cs typeface="+mn-cs"/>
            </a:endParaRPr>
          </a:p>
        </p:txBody>
      </p:sp>
      <p:sp>
        <p:nvSpPr>
          <p:cNvPr id="1032" name="Text Box 6"/>
          <p:cNvSpPr txBox="1">
            <a:spLocks noChangeArrowheads="1"/>
          </p:cNvSpPr>
          <p:nvPr userDrawn="1"/>
        </p:nvSpPr>
        <p:spPr bwMode="auto">
          <a:xfrm>
            <a:off x="11946467" y="6643688"/>
            <a:ext cx="184731" cy="215444"/>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de-DE" sz="800">
              <a:latin typeface="Tahoma" pitchFamily="34" charset="0"/>
              <a:cs typeface="+mn-cs"/>
            </a:endParaRPr>
          </a:p>
        </p:txBody>
      </p:sp>
      <p:sp>
        <p:nvSpPr>
          <p:cNvPr id="50183" name="Text Box 7"/>
          <p:cNvSpPr txBox="1">
            <a:spLocks noChangeArrowheads="1"/>
          </p:cNvSpPr>
          <p:nvPr userDrawn="1"/>
        </p:nvSpPr>
        <p:spPr bwMode="auto">
          <a:xfrm>
            <a:off x="7632171" y="116633"/>
            <a:ext cx="3264363" cy="246221"/>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de-DE" sz="1000" b="1" i="1" dirty="0">
                <a:solidFill>
                  <a:srgbClr val="0000FF"/>
                </a:solidFill>
              </a:rPr>
              <a:t>Gesellschaft</a:t>
            </a:r>
            <a:r>
              <a:rPr lang="de-DE" sz="1000" b="1" i="1" baseline="0" dirty="0">
                <a:solidFill>
                  <a:srgbClr val="0000FF"/>
                </a:solidFill>
              </a:rPr>
              <a:t> für wissenschaftliche</a:t>
            </a:r>
            <a:endParaRPr lang="de-DE" sz="1000" dirty="0">
              <a:solidFill>
                <a:srgbClr val="0000FF"/>
              </a:solidFill>
            </a:endParaRPr>
          </a:p>
        </p:txBody>
      </p:sp>
      <p:sp>
        <p:nvSpPr>
          <p:cNvPr id="50184" name="Text Box 8"/>
          <p:cNvSpPr txBox="1">
            <a:spLocks noChangeArrowheads="1"/>
          </p:cNvSpPr>
          <p:nvPr userDrawn="1"/>
        </p:nvSpPr>
        <p:spPr bwMode="auto">
          <a:xfrm>
            <a:off x="8400256" y="332657"/>
            <a:ext cx="2496277" cy="246221"/>
          </a:xfrm>
          <a:prstGeom prst="rect">
            <a:avLst/>
          </a:prstGeom>
          <a:noFill/>
          <a:ln w="6350">
            <a:noFill/>
            <a:miter lim="800000"/>
            <a:headEnd/>
            <a:tailEnd/>
          </a:ln>
          <a:effectLst/>
        </p:spPr>
        <p:txBody>
          <a:bodyPr wrap="square">
            <a:prstTxWarp prst="textNoShape">
              <a:avLst/>
            </a:prstTxWarp>
            <a:spAutoFit/>
          </a:bodyPr>
          <a:lstStyle/>
          <a:p>
            <a:pPr>
              <a:spcBef>
                <a:spcPct val="50000"/>
              </a:spcBef>
            </a:pPr>
            <a:r>
              <a:rPr lang="de-DE" sz="1000" b="1" i="1" dirty="0">
                <a:solidFill>
                  <a:srgbClr val="0000FF"/>
                </a:solidFill>
              </a:rPr>
              <a:t>Beratung und Evaluation</a:t>
            </a:r>
          </a:p>
        </p:txBody>
      </p:sp>
      <p:sp>
        <p:nvSpPr>
          <p:cNvPr id="50186" name="Rectangle 10"/>
          <p:cNvSpPr>
            <a:spLocks noChangeArrowheads="1"/>
          </p:cNvSpPr>
          <p:nvPr userDrawn="1"/>
        </p:nvSpPr>
        <p:spPr bwMode="auto">
          <a:xfrm>
            <a:off x="0" y="692154"/>
            <a:ext cx="12192000" cy="73025"/>
          </a:xfrm>
          <a:prstGeom prst="rect">
            <a:avLst/>
          </a:prstGeom>
          <a:gradFill rotWithShape="1">
            <a:gsLst>
              <a:gs pos="0">
                <a:schemeClr val="tx1">
                  <a:alpha val="60001"/>
                </a:schemeClr>
              </a:gs>
              <a:gs pos="100000">
                <a:schemeClr val="tx1">
                  <a:gamma/>
                  <a:tint val="0"/>
                  <a:invGamma/>
                </a:schemeClr>
              </a:gs>
            </a:gsLst>
            <a:lin ang="2700000" scaled="1"/>
          </a:gradFill>
          <a:ln w="9525">
            <a:noFill/>
            <a:miter lim="800000"/>
            <a:headEnd/>
            <a:tailEnd/>
          </a:ln>
          <a:effectLst/>
        </p:spPr>
        <p:txBody>
          <a:bodyPr wrap="none" anchor="ctr"/>
          <a:lstStyle/>
          <a:p>
            <a:pPr>
              <a:defRPr/>
            </a:pPr>
            <a:endParaRPr lang="de-DE">
              <a:latin typeface="Arial" pitchFamily="-107" charset="0"/>
              <a:ea typeface="ＭＳ Ｐゴシック" pitchFamily="-107" charset="-128"/>
              <a:cs typeface="+mn-cs"/>
            </a:endParaRPr>
          </a:p>
        </p:txBody>
      </p:sp>
      <p:sp>
        <p:nvSpPr>
          <p:cNvPr id="50191" name="Rectangle 15"/>
          <p:cNvSpPr>
            <a:spLocks noChangeArrowheads="1"/>
          </p:cNvSpPr>
          <p:nvPr userDrawn="1"/>
        </p:nvSpPr>
        <p:spPr bwMode="auto">
          <a:xfrm rot="10800000">
            <a:off x="-2114" y="6488113"/>
            <a:ext cx="12192001" cy="36512"/>
          </a:xfrm>
          <a:prstGeom prst="rect">
            <a:avLst/>
          </a:prstGeom>
          <a:gradFill rotWithShape="1">
            <a:gsLst>
              <a:gs pos="0">
                <a:schemeClr val="tx1">
                  <a:alpha val="41000"/>
                </a:schemeClr>
              </a:gs>
              <a:gs pos="100000">
                <a:schemeClr val="tx1">
                  <a:gamma/>
                  <a:tint val="0"/>
                  <a:invGamma/>
                </a:schemeClr>
              </a:gs>
            </a:gsLst>
            <a:lin ang="2700000" scaled="1"/>
          </a:gradFill>
          <a:ln w="9525">
            <a:noFill/>
            <a:miter lim="800000"/>
            <a:headEnd/>
            <a:tailEnd/>
          </a:ln>
          <a:effectLst/>
        </p:spPr>
        <p:txBody>
          <a:bodyPr wrap="none" anchor="ctr"/>
          <a:lstStyle/>
          <a:p>
            <a:pPr>
              <a:defRPr/>
            </a:pPr>
            <a:endParaRPr lang="de-DE">
              <a:latin typeface="Arial" pitchFamily="-107" charset="0"/>
              <a:ea typeface="ＭＳ Ｐゴシック" pitchFamily="-107" charset="-128"/>
              <a:cs typeface="+mn-cs"/>
            </a:endParaRPr>
          </a:p>
        </p:txBody>
      </p:sp>
      <p:sp>
        <p:nvSpPr>
          <p:cNvPr id="1039" name="Rectangle 20"/>
          <p:cNvSpPr>
            <a:spLocks noGrp="1" noChangeArrowheads="1"/>
          </p:cNvSpPr>
          <p:nvPr>
            <p:ph type="title"/>
          </p:nvPr>
        </p:nvSpPr>
        <p:spPr bwMode="auto">
          <a:xfrm>
            <a:off x="609600" y="836712"/>
            <a:ext cx="10972800" cy="839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Mastertitelformat </a:t>
            </a:r>
            <a:r>
              <a:rPr lang="de-DE" dirty="0" err="1"/>
              <a:t>bearbei</a:t>
            </a:r>
            <a:endParaRPr lang="de-DE" dirty="0"/>
          </a:p>
        </p:txBody>
      </p:sp>
      <p:sp>
        <p:nvSpPr>
          <p:cNvPr id="1040" name="Rectangle 21"/>
          <p:cNvSpPr>
            <a:spLocks noGrp="1" noChangeArrowheads="1"/>
          </p:cNvSpPr>
          <p:nvPr>
            <p:ph type="body" idx="1"/>
          </p:nvPr>
        </p:nvSpPr>
        <p:spPr bwMode="auto">
          <a:xfrm>
            <a:off x="609600" y="185578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46" name="Text Box 22"/>
          <p:cNvSpPr txBox="1">
            <a:spLocks noChangeArrowheads="1"/>
          </p:cNvSpPr>
          <p:nvPr userDrawn="1"/>
        </p:nvSpPr>
        <p:spPr bwMode="auto">
          <a:xfrm>
            <a:off x="11074404" y="6597653"/>
            <a:ext cx="1284817"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de-DE" sz="1000"/>
              <a:t>Folie </a:t>
            </a:r>
            <a:fld id="{8EDBF466-F44C-C449-A99D-58BFA58CB0B8}" type="slidenum">
              <a:rPr lang="de-DE" sz="1000"/>
              <a:pPr>
                <a:spcBef>
                  <a:spcPct val="50000"/>
                </a:spcBef>
              </a:pPr>
              <a:t>‹Nr.›</a:t>
            </a:fld>
            <a:endParaRPr lang="de-DE" sz="1000"/>
          </a:p>
        </p:txBody>
      </p:sp>
      <p:sp>
        <p:nvSpPr>
          <p:cNvPr id="18" name="Textfeld 17"/>
          <p:cNvSpPr txBox="1"/>
          <p:nvPr userDrawn="1"/>
        </p:nvSpPr>
        <p:spPr>
          <a:xfrm>
            <a:off x="0" y="6553202"/>
            <a:ext cx="6299200" cy="461665"/>
          </a:xfrm>
          <a:prstGeom prst="rect">
            <a:avLst/>
          </a:prstGeom>
          <a:noFill/>
        </p:spPr>
        <p:txBody>
          <a:bodyPr>
            <a:prstTxWarp prst="textNoShape">
              <a:avLst/>
            </a:prstTxWarp>
            <a:spAutoFit/>
          </a:bodyPr>
          <a:lstStyle/>
          <a:p>
            <a:r>
              <a:rPr lang="de-DE" sz="1200" dirty="0"/>
              <a:t>Buhren 2025</a:t>
            </a:r>
          </a:p>
          <a:p>
            <a:endParaRPr lang="de-DE" sz="1200" dirty="0"/>
          </a:p>
        </p:txBody>
      </p:sp>
      <p:pic>
        <p:nvPicPr>
          <p:cNvPr id="20" name="Bild 19"/>
          <p:cNvPicPr>
            <a:picLocks noChangeAspect="1"/>
          </p:cNvPicPr>
          <p:nvPr userDrawn="1"/>
        </p:nvPicPr>
        <p:blipFill>
          <a:blip r:embed="rId20">
            <a:extLst>
              <a:ext uri="{BEBA8EAE-BF5A-486C-A8C5-ECC9F3942E4B}">
                <a14:imgProps xmlns:a14="http://schemas.microsoft.com/office/drawing/2010/main">
                  <a14:imgLayer r:embed="rId21">
                    <a14:imgEffect>
                      <a14:colorTemperature colorTemp="11200"/>
                    </a14:imgEffect>
                    <a14:imgEffect>
                      <a14:saturation sat="400000"/>
                    </a14:imgEffect>
                    <a14:imgEffect>
                      <a14:brightnessContrast contrast="-40000"/>
                    </a14:imgEffect>
                  </a14:imgLayer>
                </a14:imgProps>
              </a:ext>
            </a:extLst>
          </a:blip>
          <a:stretch>
            <a:fillRect/>
          </a:stretch>
        </p:blipFill>
        <p:spPr>
          <a:xfrm>
            <a:off x="10992546" y="116632"/>
            <a:ext cx="977377" cy="555884"/>
          </a:xfrm>
          <a:prstGeom prst="rect">
            <a:avLst/>
          </a:prstGeom>
          <a:solidFill>
            <a:srgbClr val="FFFF00"/>
          </a:solidFill>
        </p:spPr>
      </p:pic>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 id="2147483652" r:id="rId14"/>
    <p:sldLayoutId id="2147483651" r:id="rId15"/>
    <p:sldLayoutId id="2147483650" r:id="rId16"/>
    <p:sldLayoutId id="2147483649" r:id="rId17"/>
  </p:sldLayoutIdLst>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5pPr>
      <a:lvl6pPr marL="457200" algn="l" rtl="0" fontAlgn="base">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6pPr>
      <a:lvl7pPr marL="914400" algn="l" rtl="0" fontAlgn="base">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7pPr>
      <a:lvl8pPr marL="1371600" algn="l" rtl="0" fontAlgn="base">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8pPr>
      <a:lvl9pPr marL="1828800" algn="l" rtl="0" fontAlgn="base">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1" charset="2"/>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1" charset="2"/>
        <a:defRPr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1" charset="2"/>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1" charset="2"/>
        <a:defRPr sz="24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1" charset="2"/>
        <a:defRPr sz="24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111" charset="2"/>
        <a:defRPr sz="2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111" charset="2"/>
        <a:defRPr sz="2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111" charset="2"/>
        <a:defRPr sz="2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111" charset="2"/>
        <a:defRPr sz="24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1524000" y="1295403"/>
            <a:ext cx="9144000" cy="2877711"/>
          </a:xfrm>
          <a:prstGeom prst="rect">
            <a:avLst/>
          </a:prstGeom>
          <a:noFill/>
          <a:ln w="9525">
            <a:noFill/>
            <a:miter lim="800000"/>
            <a:headEnd/>
            <a:tailEnd/>
          </a:ln>
        </p:spPr>
        <p:txBody>
          <a:bodyPr wrap="square">
            <a:prstTxWarp prst="textNoShape">
              <a:avLst/>
            </a:prstTxWarp>
            <a:spAutoFit/>
          </a:bodyPr>
          <a:lstStyle/>
          <a:p>
            <a:pPr algn="ctr">
              <a:spcBef>
                <a:spcPts val="600"/>
              </a:spcBef>
              <a:spcAft>
                <a:spcPts val="1200"/>
              </a:spcAft>
            </a:pPr>
            <a:r>
              <a:rPr lang="de-DE" sz="3200" b="1" dirty="0"/>
              <a:t>Entwicklung eines schuleigenen Leistungskonzepts</a:t>
            </a:r>
            <a:endParaRPr lang="de-DE" sz="2000" b="1" dirty="0"/>
          </a:p>
          <a:p>
            <a:pPr algn="ctr">
              <a:spcBef>
                <a:spcPts val="600"/>
              </a:spcBef>
              <a:spcAft>
                <a:spcPts val="1200"/>
              </a:spcAft>
            </a:pPr>
            <a:r>
              <a:rPr lang="de-DE" sz="2000" dirty="0"/>
              <a:t>Prof. Dr. Claus Buhren</a:t>
            </a:r>
          </a:p>
          <a:p>
            <a:pPr algn="ctr">
              <a:spcBef>
                <a:spcPts val="600"/>
              </a:spcBef>
              <a:spcAft>
                <a:spcPts val="1200"/>
              </a:spcAft>
            </a:pPr>
            <a:r>
              <a:rPr lang="de-DE" sz="2000" dirty="0"/>
              <a:t>GGS Hohe Str. 5.11.2025</a:t>
            </a:r>
          </a:p>
          <a:p>
            <a:pPr algn="ctr">
              <a:spcBef>
                <a:spcPts val="600"/>
              </a:spcBef>
              <a:spcAft>
                <a:spcPts val="1200"/>
              </a:spcAft>
            </a:pPr>
            <a:endParaRPr lang="de-DE" sz="3200" b="1" dirty="0"/>
          </a:p>
        </p:txBody>
      </p:sp>
      <p:sp>
        <p:nvSpPr>
          <p:cNvPr id="2051" name="Rectangle 5"/>
          <p:cNvSpPr txBox="1">
            <a:spLocks noChangeArrowheads="1"/>
          </p:cNvSpPr>
          <p:nvPr/>
        </p:nvSpPr>
        <p:spPr bwMode="auto">
          <a:xfrm>
            <a:off x="3124200" y="4495800"/>
            <a:ext cx="6400800" cy="1752600"/>
          </a:xfrm>
          <a:prstGeom prst="rect">
            <a:avLst/>
          </a:prstGeom>
          <a:noFill/>
          <a:ln w="9525">
            <a:noFill/>
            <a:miter lim="800000"/>
            <a:headEnd/>
            <a:tailEnd/>
          </a:ln>
        </p:spPr>
        <p:txBody>
          <a:bodyPr>
            <a:prstTxWarp prst="textNoShape">
              <a:avLst/>
            </a:prstTxWarp>
          </a:bodyPr>
          <a:lstStyle/>
          <a:p>
            <a:pPr algn="ctr">
              <a:spcBef>
                <a:spcPct val="20000"/>
              </a:spcBef>
              <a:buClr>
                <a:schemeClr val="folHlink"/>
              </a:buClr>
              <a:buSzPct val="60000"/>
              <a:buFont typeface="Wingdings" pitchFamily="-1" charset="2"/>
              <a:buNone/>
            </a:pPr>
            <a:r>
              <a:rPr lang="de-DE" sz="2800">
                <a:solidFill>
                  <a:schemeClr val="bg1"/>
                </a:solidFill>
                <a:latin typeface="Tahoma" pitchFamily="-1" charset="0"/>
              </a:rPr>
              <a:t>Seminar 1</a:t>
            </a:r>
          </a:p>
          <a:p>
            <a:pPr algn="ctr">
              <a:spcBef>
                <a:spcPct val="20000"/>
              </a:spcBef>
              <a:spcAft>
                <a:spcPts val="2400"/>
              </a:spcAft>
              <a:buClr>
                <a:schemeClr val="folHlink"/>
              </a:buClr>
              <a:buSzPct val="60000"/>
            </a:pPr>
            <a:r>
              <a:rPr lang="de-DE" sz="2800">
                <a:solidFill>
                  <a:schemeClr val="bg1"/>
                </a:solidFill>
                <a:latin typeface="Tahoma" pitchFamily="-1" charset="0"/>
              </a:rPr>
              <a:t>„Grundlagen und Peer Reviews“</a:t>
            </a:r>
          </a:p>
          <a:p>
            <a:pPr algn="ctr">
              <a:spcBef>
                <a:spcPct val="20000"/>
              </a:spcBef>
              <a:spcAft>
                <a:spcPts val="2400"/>
              </a:spcAft>
              <a:buClr>
                <a:schemeClr val="folHlink"/>
              </a:buClr>
              <a:buSzPct val="60000"/>
            </a:pPr>
            <a:r>
              <a:rPr lang="de-DE" sz="2800">
                <a:solidFill>
                  <a:schemeClr val="bg1"/>
                </a:solidFill>
                <a:latin typeface="Tahoma" pitchFamily="-1" charset="0"/>
              </a:rPr>
              <a:t>Programm und Skript</a:t>
            </a:r>
          </a:p>
        </p:txBody>
      </p:sp>
      <p:pic>
        <p:nvPicPr>
          <p:cNvPr id="4" name="Picture 6"/>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514594" y="3735387"/>
            <a:ext cx="9144000" cy="25130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A6AA6-8FE3-F2A6-048F-D991E97478BC}"/>
              </a:ext>
            </a:extLst>
          </p:cNvPr>
          <p:cNvSpPr>
            <a:spLocks noGrp="1"/>
          </p:cNvSpPr>
          <p:nvPr>
            <p:ph type="title"/>
          </p:nvPr>
        </p:nvSpPr>
        <p:spPr/>
        <p:txBody>
          <a:bodyPr/>
          <a:lstStyle/>
          <a:p>
            <a:pPr algn="ctr"/>
            <a:r>
              <a:rPr lang="de-DE" dirty="0">
                <a:solidFill>
                  <a:srgbClr val="0070C0"/>
                </a:solidFill>
              </a:rPr>
              <a:t>Aufbau/ Struktur des Leistungskonzepts </a:t>
            </a:r>
          </a:p>
        </p:txBody>
      </p:sp>
      <p:sp>
        <p:nvSpPr>
          <p:cNvPr id="4" name="Rectangle 1">
            <a:extLst>
              <a:ext uri="{FF2B5EF4-FFF2-40B4-BE49-F238E27FC236}">
                <a16:creationId xmlns:a16="http://schemas.microsoft.com/office/drawing/2014/main" id="{7D546A35-2CD7-94BE-B644-9F32F8A6E430}"/>
              </a:ext>
            </a:extLst>
          </p:cNvPr>
          <p:cNvSpPr>
            <a:spLocks noGrp="1" noChangeArrowheads="1"/>
          </p:cNvSpPr>
          <p:nvPr>
            <p:ph idx="1"/>
          </p:nvPr>
        </p:nvSpPr>
        <p:spPr bwMode="auto">
          <a:xfrm>
            <a:off x="609600" y="1967937"/>
            <a:ext cx="11103024"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887413" algn="l"/>
                <a:tab pos="5754688" algn="r"/>
              </a:tabLst>
              <a:defRPr>
                <a:solidFill>
                  <a:schemeClr val="tx1"/>
                </a:solidFill>
                <a:latin typeface="Arial" panose="020B0604020202020204" pitchFamily="34" charset="0"/>
              </a:defRPr>
            </a:lvl1pPr>
            <a:lvl2pPr eaLnBrk="0" hangingPunct="0">
              <a:tabLst>
                <a:tab pos="887413" algn="l"/>
                <a:tab pos="5754688" algn="r"/>
              </a:tabLst>
              <a:defRPr>
                <a:solidFill>
                  <a:schemeClr val="tx1"/>
                </a:solidFill>
                <a:latin typeface="Arial" panose="020B0604020202020204" pitchFamily="34" charset="0"/>
              </a:defRPr>
            </a:lvl2pPr>
            <a:lvl3pPr eaLnBrk="0" hangingPunct="0">
              <a:tabLst>
                <a:tab pos="887413" algn="l"/>
                <a:tab pos="5754688" algn="r"/>
              </a:tabLst>
              <a:defRPr>
                <a:solidFill>
                  <a:schemeClr val="tx1"/>
                </a:solidFill>
                <a:latin typeface="Arial" panose="020B0604020202020204" pitchFamily="34" charset="0"/>
              </a:defRPr>
            </a:lvl3pPr>
            <a:lvl4pPr eaLnBrk="0" hangingPunct="0">
              <a:tabLst>
                <a:tab pos="887413" algn="l"/>
                <a:tab pos="5754688" algn="r"/>
              </a:tabLst>
              <a:defRPr>
                <a:solidFill>
                  <a:schemeClr val="tx1"/>
                </a:solidFill>
                <a:latin typeface="Arial" panose="020B0604020202020204" pitchFamily="34" charset="0"/>
              </a:defRPr>
            </a:lvl4pPr>
            <a:lvl5pPr eaLnBrk="0" hangingPunct="0">
              <a:tabLst>
                <a:tab pos="887413"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de-DE"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1</a:t>
            </a:r>
            <a:r>
              <a:rPr lang="de-DE" altLang="de-DE"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Grundsätze der Leistungsbewertung (z.B. Anforderungsbereiche, Selbsteinschätzung…)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2 Fächerübergreifende Kriterien für die Bewertung „sonstiger Leistungen"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2.1</a:t>
            </a:r>
            <a:r>
              <a:rPr lang="de-DE" altLang="ja-JP"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Mündliche Mitarbeit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2.2</a:t>
            </a:r>
            <a:r>
              <a:rPr lang="de-DE" altLang="ja-JP"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Heft- und Mappenführung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2.3 Referate und Präsentationen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2.4</a:t>
            </a:r>
            <a:r>
              <a:rPr lang="de-DE" altLang="ja-JP"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Gruppenarbeit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3 Leistungsbewertung in den Fächern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 Leistungsbeurteilung im Fach…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3.1.1  Grundlagen der Leistungsbewertung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3.1.2  Klassenarbeiten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3.1.3  Ermittlung der Zeugniszensur</a:t>
            </a: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lang="de-DE" altLang="ja-JP" sz="1800" dirty="0">
                <a:latin typeface="+mn-lt"/>
                <a:ea typeface="MS Mincho" panose="02020609040205080304" pitchFamily="49" charset="-128"/>
                <a:cs typeface="Times New Roman" panose="02020603050405020304" pitchFamily="18" charset="0"/>
              </a:rPr>
              <a:t>4 </a:t>
            </a:r>
            <a:r>
              <a:rPr lang="de-DE" altLang="ja-JP" sz="1800" dirty="0" err="1">
                <a:latin typeface="+mn-lt"/>
                <a:ea typeface="MS Mincho" panose="02020609040205080304" pitchFamily="49" charset="-128"/>
                <a:cs typeface="Times New Roman" panose="02020603050405020304" pitchFamily="18" charset="0"/>
              </a:rPr>
              <a:t>Zensurenschlüssel</a:t>
            </a:r>
            <a:endParaRPr lang="de-DE" altLang="ja-JP" sz="1800" dirty="0">
              <a:latin typeface="+mn-lt"/>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effectLst/>
                <a:latin typeface="+mn-lt"/>
                <a:ea typeface="MS Mincho" panose="02020609040205080304" pitchFamily="49" charset="-128"/>
                <a:cs typeface="Times New Roman" panose="02020603050405020304" pitchFamily="18" charset="0"/>
              </a:rPr>
              <a:t>5 Nachteilsausgleich</a:t>
            </a: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lang="de-DE" altLang="ja-JP" sz="1800" dirty="0">
                <a:latin typeface="+mn-lt"/>
                <a:ea typeface="MS Mincho" panose="02020609040205080304" pitchFamily="49" charset="-128"/>
                <a:cs typeface="Times New Roman" panose="02020603050405020304" pitchFamily="18" charset="0"/>
              </a:rPr>
              <a:t>6 Leistungsbewertung bei Kindern mit Migrationshintergrund</a:t>
            </a:r>
            <a:r>
              <a:rPr kumimoji="0" lang="de-DE" altLang="ja-JP" sz="1400" b="0" i="0" u="none" strike="noStrike" cap="none" normalizeH="0" baseline="0" dirty="0">
                <a:ln>
                  <a:noFill/>
                </a:ln>
                <a:effectLst/>
                <a:latin typeface="+mn-lt"/>
                <a:ea typeface="MS Mincho" panose="02020609040205080304" pitchFamily="49" charset="-128"/>
                <a:cs typeface="Times New Roman" panose="02020603050405020304" pitchFamily="18" charset="0"/>
              </a:rPr>
              <a:t>	</a:t>
            </a:r>
            <a:endParaRPr kumimoji="0" lang="de-DE" altLang="ja-JP" sz="1400"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4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a:t>
            </a:r>
            <a:r>
              <a:rPr kumimoji="0" lang="de-DE" altLang="ja-JP" sz="1000" b="0" i="0" u="none" strike="noStrike" cap="none" normalizeH="0" baseline="0" dirty="0">
                <a:ln>
                  <a:noFill/>
                </a:ln>
                <a:solidFill>
                  <a:schemeClr val="tx1"/>
                </a:solidFill>
                <a:effectLst/>
                <a:latin typeface="Verdana" panose="020B0604030504040204" pitchFamily="34" charset="0"/>
                <a:ea typeface="MS Mincho" panose="02020609040205080304" pitchFamily="49" charset="-128"/>
                <a:cs typeface="Times New Roman" panose="02020603050405020304" pitchFamily="18" charset="0"/>
              </a:rPr>
              <a:t>	</a:t>
            </a:r>
            <a:endParaRPr kumimoji="0" lang="de-DE" altLang="ja-JP" sz="1000" b="0" i="0" u="none" strike="noStrike" cap="none" normalizeH="0" baseline="0" dirty="0">
              <a:ln>
                <a:noFill/>
              </a:ln>
              <a:solidFill>
                <a:schemeClr val="tx1"/>
              </a:solidFill>
              <a:effectLst/>
            </a:endParaRPr>
          </a:p>
        </p:txBody>
      </p:sp>
      <p:sp>
        <p:nvSpPr>
          <p:cNvPr id="3" name="Textfeld 2">
            <a:extLst>
              <a:ext uri="{FF2B5EF4-FFF2-40B4-BE49-F238E27FC236}">
                <a16:creationId xmlns:a16="http://schemas.microsoft.com/office/drawing/2014/main" id="{A9B340EA-84E1-ACDB-DA65-7AC4C41C0ABC}"/>
              </a:ext>
            </a:extLst>
          </p:cNvPr>
          <p:cNvSpPr txBox="1"/>
          <p:nvPr/>
        </p:nvSpPr>
        <p:spPr>
          <a:xfrm>
            <a:off x="6960096" y="3068960"/>
            <a:ext cx="4464496" cy="1200329"/>
          </a:xfrm>
          <a:prstGeom prst="rect">
            <a:avLst/>
          </a:prstGeom>
          <a:noFill/>
        </p:spPr>
        <p:txBody>
          <a:bodyPr wrap="square" rtlCol="0">
            <a:spAutoFit/>
          </a:bodyPr>
          <a:lstStyle/>
          <a:p>
            <a:r>
              <a:rPr lang="de-DE" dirty="0">
                <a:highlight>
                  <a:srgbClr val="FFFF00"/>
                </a:highlight>
              </a:rPr>
              <a:t>Zu beachten </a:t>
            </a:r>
            <a:r>
              <a:rPr lang="de-DE" sz="1800" b="1" dirty="0">
                <a:effectLst/>
                <a:highlight>
                  <a:srgbClr val="FFFF00"/>
                </a:highlight>
                <a:latin typeface="Arial" panose="020B0604020202020204" pitchFamily="34" charset="0"/>
              </a:rPr>
              <a:t>Beurteilungsbereich „Sonstige Leistungen im Unterricht“ </a:t>
            </a:r>
            <a:endParaRPr lang="de-DE" dirty="0">
              <a:highlight>
                <a:srgbClr val="FFFF00"/>
              </a:highlight>
            </a:endParaRPr>
          </a:p>
          <a:p>
            <a:r>
              <a:rPr lang="de-DE" dirty="0">
                <a:highlight>
                  <a:srgbClr val="FFFF00"/>
                </a:highlight>
              </a:rPr>
              <a:t>nach den neuen Lehrplänen im Bereich „Leistungen fördern und bewerten“</a:t>
            </a:r>
          </a:p>
        </p:txBody>
      </p:sp>
      <p:sp>
        <p:nvSpPr>
          <p:cNvPr id="5" name="Textfeld 4">
            <a:extLst>
              <a:ext uri="{FF2B5EF4-FFF2-40B4-BE49-F238E27FC236}">
                <a16:creationId xmlns:a16="http://schemas.microsoft.com/office/drawing/2014/main" id="{89C28EE9-809F-5EF5-0286-1B2094997303}"/>
              </a:ext>
            </a:extLst>
          </p:cNvPr>
          <p:cNvSpPr txBox="1"/>
          <p:nvPr/>
        </p:nvSpPr>
        <p:spPr>
          <a:xfrm>
            <a:off x="8400256" y="4580325"/>
            <a:ext cx="2448272" cy="646331"/>
          </a:xfrm>
          <a:prstGeom prst="rect">
            <a:avLst/>
          </a:prstGeom>
          <a:noFill/>
        </p:spPr>
        <p:txBody>
          <a:bodyPr wrap="square" rtlCol="0">
            <a:spAutoFit/>
          </a:bodyPr>
          <a:lstStyle/>
          <a:p>
            <a:r>
              <a:rPr lang="de-DE" dirty="0">
                <a:highlight>
                  <a:srgbClr val="FFFF00"/>
                </a:highlight>
              </a:rPr>
              <a:t>Beispielarbeitspläne laut QUA-</a:t>
            </a:r>
            <a:r>
              <a:rPr lang="de-DE" dirty="0" err="1">
                <a:highlight>
                  <a:srgbClr val="FFFF00"/>
                </a:highlight>
              </a:rPr>
              <a:t>LiS</a:t>
            </a:r>
            <a:endParaRPr lang="de-DE" dirty="0">
              <a:highlight>
                <a:srgbClr val="FFFF00"/>
              </a:highlight>
            </a:endParaRPr>
          </a:p>
        </p:txBody>
      </p:sp>
    </p:spTree>
    <p:extLst>
      <p:ext uri="{BB962C8B-B14F-4D97-AF65-F5344CB8AC3E}">
        <p14:creationId xmlns:p14="http://schemas.microsoft.com/office/powerpoint/2010/main" val="13150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312EE-846A-F200-4598-691E2849214D}"/>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7A46851-8FB9-58B3-AE41-8E76476873F0}"/>
              </a:ext>
            </a:extLst>
          </p:cNvPr>
          <p:cNvSpPr>
            <a:spLocks noGrp="1"/>
          </p:cNvSpPr>
          <p:nvPr>
            <p:ph idx="1"/>
          </p:nvPr>
        </p:nvSpPr>
        <p:spPr/>
        <p:txBody>
          <a:bodyPr/>
          <a:lstStyle/>
          <a:p>
            <a:pPr algn="ctr"/>
            <a:endParaRPr lang="de-DE" sz="4400" dirty="0">
              <a:solidFill>
                <a:srgbClr val="0070C0"/>
              </a:solidFill>
            </a:endParaRPr>
          </a:p>
          <a:p>
            <a:pPr algn="ctr"/>
            <a:r>
              <a:rPr lang="de-DE" sz="4400" dirty="0">
                <a:solidFill>
                  <a:srgbClr val="0070C0"/>
                </a:solidFill>
              </a:rPr>
              <a:t>1 Grundsätze der Leistungsbewertung</a:t>
            </a:r>
          </a:p>
          <a:p>
            <a:pPr algn="ctr"/>
            <a:r>
              <a:rPr lang="de-DE" sz="3600" dirty="0">
                <a:solidFill>
                  <a:srgbClr val="FF0000"/>
                </a:solidFill>
              </a:rPr>
              <a:t>Kurze Einzelaufgabe:</a:t>
            </a:r>
          </a:p>
          <a:p>
            <a:pPr algn="ctr"/>
            <a:r>
              <a:rPr lang="de-DE" sz="3600" dirty="0">
                <a:solidFill>
                  <a:srgbClr val="FF0000"/>
                </a:solidFill>
              </a:rPr>
              <a:t>Was sind für Sie Grundsätze der Leistungsbewertung?</a:t>
            </a:r>
          </a:p>
          <a:p>
            <a:pPr algn="ctr"/>
            <a:r>
              <a:rPr lang="de-DE" sz="3600" dirty="0">
                <a:solidFill>
                  <a:srgbClr val="FF0000"/>
                </a:solidFill>
              </a:rPr>
              <a:t>Warum soll Leistung bewertet werden?</a:t>
            </a:r>
          </a:p>
        </p:txBody>
      </p:sp>
    </p:spTree>
    <p:extLst>
      <p:ext uri="{BB962C8B-B14F-4D97-AF65-F5344CB8AC3E}">
        <p14:creationId xmlns:p14="http://schemas.microsoft.com/office/powerpoint/2010/main" val="80807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8F07E-8EE8-F142-825C-837908B5E812}"/>
              </a:ext>
            </a:extLst>
          </p:cNvPr>
          <p:cNvSpPr>
            <a:spLocks noGrp="1"/>
          </p:cNvSpPr>
          <p:nvPr>
            <p:ph type="title"/>
          </p:nvPr>
        </p:nvSpPr>
        <p:spPr/>
        <p:txBody>
          <a:bodyPr/>
          <a:lstStyle/>
          <a:p>
            <a:pPr algn="ctr"/>
            <a:r>
              <a:rPr lang="de-DE" dirty="0">
                <a:solidFill>
                  <a:srgbClr val="0070C0"/>
                </a:solidFill>
              </a:rPr>
              <a:t>Grundüberlegungen Leistungskonzept</a:t>
            </a:r>
          </a:p>
        </p:txBody>
      </p:sp>
      <p:graphicFrame>
        <p:nvGraphicFramePr>
          <p:cNvPr id="4" name="Inhaltsplatzhalter 3">
            <a:extLst>
              <a:ext uri="{FF2B5EF4-FFF2-40B4-BE49-F238E27FC236}">
                <a16:creationId xmlns:a16="http://schemas.microsoft.com/office/drawing/2014/main" id="{5FE21B54-8B4C-294B-BDA5-EDC8F18545A1}"/>
              </a:ext>
            </a:extLst>
          </p:cNvPr>
          <p:cNvGraphicFramePr>
            <a:graphicFrameLocks noGrp="1"/>
          </p:cNvGraphicFramePr>
          <p:nvPr>
            <p:ph idx="1"/>
          </p:nvPr>
        </p:nvGraphicFramePr>
        <p:xfrm>
          <a:off x="2152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5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B616E-A435-8B46-9FE0-A71C729B3D33}"/>
              </a:ext>
            </a:extLst>
          </p:cNvPr>
          <p:cNvSpPr>
            <a:spLocks noGrp="1"/>
          </p:cNvSpPr>
          <p:nvPr>
            <p:ph type="title"/>
          </p:nvPr>
        </p:nvSpPr>
        <p:spPr/>
        <p:txBody>
          <a:bodyPr/>
          <a:lstStyle/>
          <a:p>
            <a:pPr algn="ctr"/>
            <a:r>
              <a:rPr lang="de-DE" dirty="0">
                <a:solidFill>
                  <a:srgbClr val="0070C0"/>
                </a:solidFill>
              </a:rPr>
              <a:t>Eckpunkte des Leistungsverständnis‘ in den neuen Lehrplänen</a:t>
            </a:r>
          </a:p>
        </p:txBody>
      </p:sp>
      <p:sp>
        <p:nvSpPr>
          <p:cNvPr id="3" name="Inhaltsplatzhalter 2">
            <a:extLst>
              <a:ext uri="{FF2B5EF4-FFF2-40B4-BE49-F238E27FC236}">
                <a16:creationId xmlns:a16="http://schemas.microsoft.com/office/drawing/2014/main" id="{001379A0-61B6-534A-A34D-FEE311D90E4F}"/>
              </a:ext>
            </a:extLst>
          </p:cNvPr>
          <p:cNvSpPr>
            <a:spLocks noGrp="1"/>
          </p:cNvSpPr>
          <p:nvPr>
            <p:ph idx="1"/>
          </p:nvPr>
        </p:nvSpPr>
        <p:spPr/>
        <p:txBody>
          <a:bodyPr>
            <a:normAutofit fontScale="92500" lnSpcReduction="10000"/>
          </a:bodyPr>
          <a:lstStyle/>
          <a:p>
            <a:pPr>
              <a:buFont typeface="Wingdings" pitchFamily="2" charset="2"/>
              <a:buChar char="Ø"/>
            </a:pPr>
            <a:r>
              <a:rPr lang="de-DE" dirty="0"/>
              <a:t>Grundlage ist ein pädagogisches Leistungsverständnis:</a:t>
            </a:r>
          </a:p>
          <a:p>
            <a:pPr>
              <a:buFont typeface="Arial" panose="020B0604020202020204" pitchFamily="34" charset="0"/>
              <a:buChar char="•"/>
            </a:pPr>
            <a:r>
              <a:rPr lang="de-DE" dirty="0"/>
              <a:t>	Die Ermittlung der Lernausgangslage </a:t>
            </a:r>
          </a:p>
          <a:p>
            <a:pPr>
              <a:buFont typeface="Arial" panose="020B0604020202020204" pitchFamily="34" charset="0"/>
              <a:buChar char="•"/>
            </a:pPr>
            <a:r>
              <a:rPr lang="de-DE" dirty="0"/>
              <a:t>	Als Leistung werden nicht nur Ergebnisse, sondern auch Anstrengung und 	Lernfortschritte bewertet</a:t>
            </a:r>
          </a:p>
          <a:p>
            <a:pPr>
              <a:buFont typeface="Wingdings" pitchFamily="2" charset="2"/>
              <a:buChar char="Ø"/>
            </a:pPr>
            <a:r>
              <a:rPr lang="de-DE" b="1" dirty="0"/>
              <a:t>Förderung der Selbsteinschätzung (höchste Effektstärke laut Hattie):</a:t>
            </a:r>
          </a:p>
          <a:p>
            <a:pPr marL="457200" lvl="1" indent="0"/>
            <a:r>
              <a:rPr lang="de-DE" b="1" dirty="0"/>
              <a:t>	Ermutigen und unterstützen zu einem Vertrauen in die eigene 	Leistungsfähigkeit</a:t>
            </a:r>
          </a:p>
          <a:p>
            <a:pPr>
              <a:buFont typeface="Wingdings" pitchFamily="2" charset="2"/>
              <a:buChar char="Ø"/>
            </a:pPr>
            <a:r>
              <a:rPr lang="de-DE" b="1" dirty="0"/>
              <a:t>Die individuellen Rückmeldungen zur Lernentwicklung </a:t>
            </a:r>
          </a:p>
          <a:p>
            <a:pPr>
              <a:buFont typeface="Wingdings" pitchFamily="2" charset="2"/>
              <a:buChar char="Ø"/>
            </a:pPr>
            <a:r>
              <a:rPr lang="de-DE" b="1" dirty="0"/>
              <a:t>Die Leistungsbewertung auf der Grundlage verschiedener Überprüfungsformen schriftlicher, mündlicher und praktischer Art </a:t>
            </a:r>
          </a:p>
          <a:p>
            <a:pPr>
              <a:buFont typeface="Wingdings" pitchFamily="2" charset="2"/>
              <a:buChar char="Ø"/>
            </a:pPr>
            <a:r>
              <a:rPr lang="de-DE" dirty="0"/>
              <a:t>Die Transparenz der Kriterien für die Leistungsbewertung gegenüber den Schülerinnen und Schülern </a:t>
            </a:r>
          </a:p>
          <a:p>
            <a:endParaRPr lang="de-DE" dirty="0"/>
          </a:p>
        </p:txBody>
      </p:sp>
    </p:spTree>
    <p:extLst>
      <p:ext uri="{BB962C8B-B14F-4D97-AF65-F5344CB8AC3E}">
        <p14:creationId xmlns:p14="http://schemas.microsoft.com/office/powerpoint/2010/main" val="242368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54B6B-FD3E-1186-33AE-89B72585FEDD}"/>
              </a:ext>
            </a:extLst>
          </p:cNvPr>
          <p:cNvSpPr>
            <a:spLocks noGrp="1"/>
          </p:cNvSpPr>
          <p:nvPr>
            <p:ph type="title"/>
          </p:nvPr>
        </p:nvSpPr>
        <p:spPr/>
        <p:txBody>
          <a:bodyPr/>
          <a:lstStyle/>
          <a:p>
            <a:pPr algn="ctr"/>
            <a:r>
              <a:rPr lang="de-DE" dirty="0">
                <a:solidFill>
                  <a:srgbClr val="0070C0"/>
                </a:solidFill>
              </a:rPr>
              <a:t>Bildungsstandards und Anforderungsbereiche</a:t>
            </a:r>
          </a:p>
        </p:txBody>
      </p:sp>
      <p:sp>
        <p:nvSpPr>
          <p:cNvPr id="4" name="Inhaltsplatzhalter 3">
            <a:extLst>
              <a:ext uri="{FF2B5EF4-FFF2-40B4-BE49-F238E27FC236}">
                <a16:creationId xmlns:a16="http://schemas.microsoft.com/office/drawing/2014/main" id="{EBC15F74-39A3-53DD-D223-8D36E579561B}"/>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D739B8C6-14E1-9614-A97E-5C39C6A1F509}"/>
              </a:ext>
            </a:extLst>
          </p:cNvPr>
          <p:cNvPicPr>
            <a:picLocks noChangeAspect="1"/>
          </p:cNvPicPr>
          <p:nvPr/>
        </p:nvPicPr>
        <p:blipFill rotWithShape="1">
          <a:blip r:embed="rId2"/>
          <a:srcRect l="7411" t="38193" r="29589" b="18819"/>
          <a:stretch/>
        </p:blipFill>
        <p:spPr>
          <a:xfrm>
            <a:off x="494277" y="1676400"/>
            <a:ext cx="10858307" cy="4630751"/>
          </a:xfrm>
          <a:prstGeom prst="rect">
            <a:avLst/>
          </a:prstGeom>
        </p:spPr>
      </p:pic>
    </p:spTree>
    <p:extLst>
      <p:ext uri="{BB962C8B-B14F-4D97-AF65-F5344CB8AC3E}">
        <p14:creationId xmlns:p14="http://schemas.microsoft.com/office/powerpoint/2010/main" val="2615493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4902D-3A8F-6EE5-677B-F1B00032EA39}"/>
              </a:ext>
            </a:extLst>
          </p:cNvPr>
          <p:cNvSpPr>
            <a:spLocks noGrp="1"/>
          </p:cNvSpPr>
          <p:nvPr>
            <p:ph type="title"/>
          </p:nvPr>
        </p:nvSpPr>
        <p:spPr/>
        <p:txBody>
          <a:bodyPr/>
          <a:lstStyle/>
          <a:p>
            <a:pPr algn="ctr"/>
            <a:r>
              <a:rPr lang="de-DE" dirty="0">
                <a:solidFill>
                  <a:srgbClr val="0070C0"/>
                </a:solidFill>
              </a:rPr>
              <a:t>Anforderungsbereiche</a:t>
            </a:r>
          </a:p>
        </p:txBody>
      </p:sp>
      <p:pic>
        <p:nvPicPr>
          <p:cNvPr id="5" name="Inhaltsplatzhalter 4">
            <a:extLst>
              <a:ext uri="{FF2B5EF4-FFF2-40B4-BE49-F238E27FC236}">
                <a16:creationId xmlns:a16="http://schemas.microsoft.com/office/drawing/2014/main" id="{463F21C9-5DE6-DEF8-F40D-920D65E86C81}"/>
              </a:ext>
            </a:extLst>
          </p:cNvPr>
          <p:cNvPicPr>
            <a:picLocks noGrp="1" noChangeAspect="1"/>
          </p:cNvPicPr>
          <p:nvPr>
            <p:ph idx="1"/>
          </p:nvPr>
        </p:nvPicPr>
        <p:blipFill rotWithShape="1">
          <a:blip r:embed="rId2"/>
          <a:srcRect l="6248" t="34760" r="29118" b="15919"/>
          <a:stretch/>
        </p:blipFill>
        <p:spPr>
          <a:xfrm>
            <a:off x="360911" y="1724072"/>
            <a:ext cx="8255369" cy="3937176"/>
          </a:xfrm>
        </p:spPr>
      </p:pic>
    </p:spTree>
    <p:extLst>
      <p:ext uri="{BB962C8B-B14F-4D97-AF65-F5344CB8AC3E}">
        <p14:creationId xmlns:p14="http://schemas.microsoft.com/office/powerpoint/2010/main" val="395479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C17A2-F0B0-70BC-6CED-F0D39623DC46}"/>
              </a:ext>
            </a:extLst>
          </p:cNvPr>
          <p:cNvSpPr>
            <a:spLocks noGrp="1"/>
          </p:cNvSpPr>
          <p:nvPr>
            <p:ph type="title"/>
          </p:nvPr>
        </p:nvSpPr>
        <p:spPr/>
        <p:txBody>
          <a:bodyPr/>
          <a:lstStyle/>
          <a:p>
            <a:pPr algn="ctr"/>
            <a:r>
              <a:rPr lang="de-DE" dirty="0">
                <a:solidFill>
                  <a:srgbClr val="0070C0"/>
                </a:solidFill>
              </a:rPr>
              <a:t>Anforderungsbereiche</a:t>
            </a:r>
          </a:p>
        </p:txBody>
      </p:sp>
      <p:pic>
        <p:nvPicPr>
          <p:cNvPr id="5" name="Inhaltsplatzhalter 4">
            <a:extLst>
              <a:ext uri="{FF2B5EF4-FFF2-40B4-BE49-F238E27FC236}">
                <a16:creationId xmlns:a16="http://schemas.microsoft.com/office/drawing/2014/main" id="{21C90E11-7C65-D1F8-5D5D-027F1A5BB9ED}"/>
              </a:ext>
            </a:extLst>
          </p:cNvPr>
          <p:cNvPicPr>
            <a:picLocks noGrp="1" noChangeAspect="1"/>
          </p:cNvPicPr>
          <p:nvPr>
            <p:ph idx="1"/>
          </p:nvPr>
        </p:nvPicPr>
        <p:blipFill rotWithShape="1">
          <a:blip r:embed="rId2"/>
          <a:srcRect l="6248" t="34760" r="29118" b="15919"/>
          <a:stretch/>
        </p:blipFill>
        <p:spPr>
          <a:xfrm>
            <a:off x="511894" y="1830423"/>
            <a:ext cx="8032377" cy="3830825"/>
          </a:xfrm>
        </p:spPr>
      </p:pic>
    </p:spTree>
    <p:extLst>
      <p:ext uri="{BB962C8B-B14F-4D97-AF65-F5344CB8AC3E}">
        <p14:creationId xmlns:p14="http://schemas.microsoft.com/office/powerpoint/2010/main" val="43516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A19795A1-2CA9-3C13-E821-1577D84A4818}"/>
              </a:ext>
            </a:extLst>
          </p:cNvPr>
          <p:cNvPicPr>
            <a:picLocks noGrp="1" noChangeAspect="1"/>
          </p:cNvPicPr>
          <p:nvPr>
            <p:ph idx="1"/>
          </p:nvPr>
        </p:nvPicPr>
        <p:blipFill rotWithShape="1">
          <a:blip r:embed="rId2"/>
          <a:srcRect l="7042" t="7714" r="8237" b="39510"/>
          <a:stretch/>
        </p:blipFill>
        <p:spPr>
          <a:xfrm>
            <a:off x="172397" y="836712"/>
            <a:ext cx="11756251" cy="5492675"/>
          </a:xfrm>
        </p:spPr>
      </p:pic>
    </p:spTree>
    <p:extLst>
      <p:ext uri="{BB962C8B-B14F-4D97-AF65-F5344CB8AC3E}">
        <p14:creationId xmlns:p14="http://schemas.microsoft.com/office/powerpoint/2010/main" val="3911599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D8D8F5-B276-EFDD-4029-3253EFA005F4}"/>
              </a:ext>
            </a:extLst>
          </p:cNvPr>
          <p:cNvSpPr>
            <a:spLocks noGrp="1"/>
          </p:cNvSpPr>
          <p:nvPr>
            <p:ph type="title"/>
          </p:nvPr>
        </p:nvSpPr>
        <p:spPr/>
        <p:txBody>
          <a:bodyPr/>
          <a:lstStyle/>
          <a:p>
            <a:pPr algn="ctr"/>
            <a:r>
              <a:rPr lang="de-DE" dirty="0">
                <a:solidFill>
                  <a:srgbClr val="0070C0"/>
                </a:solidFill>
              </a:rPr>
              <a:t>Grundüberlegungen Leistungskonzept</a:t>
            </a:r>
            <a:endParaRPr lang="de-DE" dirty="0"/>
          </a:p>
        </p:txBody>
      </p:sp>
      <p:sp>
        <p:nvSpPr>
          <p:cNvPr id="4" name="Inhaltsplatzhalter 3">
            <a:extLst>
              <a:ext uri="{FF2B5EF4-FFF2-40B4-BE49-F238E27FC236}">
                <a16:creationId xmlns:a16="http://schemas.microsoft.com/office/drawing/2014/main" id="{A83C9247-0FA7-1F6E-6DB8-C0523D3D4714}"/>
              </a:ext>
            </a:extLst>
          </p:cNvPr>
          <p:cNvSpPr>
            <a:spLocks noGrp="1"/>
          </p:cNvSpPr>
          <p:nvPr>
            <p:ph sz="half" idx="1"/>
          </p:nvPr>
        </p:nvSpPr>
        <p:spPr>
          <a:solidFill>
            <a:schemeClr val="tx2">
              <a:lumMod val="20000"/>
              <a:lumOff val="80000"/>
            </a:schemeClr>
          </a:solidFill>
        </p:spPr>
        <p:txBody>
          <a:bodyPr/>
          <a:lstStyle/>
          <a:p>
            <a:pPr algn="ctr"/>
            <a:r>
              <a:rPr lang="de-DE" dirty="0"/>
              <a:t>WAS?</a:t>
            </a:r>
          </a:p>
          <a:p>
            <a:pPr marL="457200" indent="-457200">
              <a:buFont typeface="Arial" panose="020B0604020202020204" pitchFamily="34" charset="0"/>
              <a:buChar char="•"/>
            </a:pPr>
            <a:r>
              <a:rPr lang="de-DE" dirty="0"/>
              <a:t>Kompetenzerwartungen laut Lehrplan</a:t>
            </a:r>
          </a:p>
          <a:p>
            <a:pPr marL="457200" indent="-457200">
              <a:buFont typeface="Arial" panose="020B0604020202020204" pitchFamily="34" charset="0"/>
              <a:buChar char="•"/>
            </a:pPr>
            <a:r>
              <a:rPr lang="de-DE" dirty="0"/>
              <a:t>Anstrengungsbereitschaft</a:t>
            </a:r>
          </a:p>
          <a:p>
            <a:pPr marL="457200" indent="-457200">
              <a:buFont typeface="Arial" panose="020B0604020202020204" pitchFamily="34" charset="0"/>
              <a:buChar char="•"/>
            </a:pPr>
            <a:r>
              <a:rPr lang="de-DE" dirty="0"/>
              <a:t>Lernfortschritt</a:t>
            </a:r>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r>
              <a:rPr lang="de-DE" dirty="0"/>
              <a:t>Schulinterner Arbeitsplan</a:t>
            </a:r>
          </a:p>
        </p:txBody>
      </p:sp>
      <p:sp>
        <p:nvSpPr>
          <p:cNvPr id="5" name="Inhaltsplatzhalter 4">
            <a:extLst>
              <a:ext uri="{FF2B5EF4-FFF2-40B4-BE49-F238E27FC236}">
                <a16:creationId xmlns:a16="http://schemas.microsoft.com/office/drawing/2014/main" id="{06356FD5-38BE-EA4F-44DE-0DA51FFF8E63}"/>
              </a:ext>
            </a:extLst>
          </p:cNvPr>
          <p:cNvSpPr>
            <a:spLocks noGrp="1"/>
          </p:cNvSpPr>
          <p:nvPr>
            <p:ph sz="half" idx="2"/>
          </p:nvPr>
        </p:nvSpPr>
        <p:spPr>
          <a:solidFill>
            <a:schemeClr val="tx2">
              <a:lumMod val="20000"/>
              <a:lumOff val="80000"/>
            </a:schemeClr>
          </a:solidFill>
        </p:spPr>
        <p:txBody>
          <a:bodyPr/>
          <a:lstStyle/>
          <a:p>
            <a:pPr algn="ctr"/>
            <a:r>
              <a:rPr lang="de-DE" dirty="0"/>
              <a:t>WIE?</a:t>
            </a:r>
          </a:p>
          <a:p>
            <a:pPr marL="285750" indent="-285750">
              <a:buFont typeface="Arial" panose="020B0604020202020204" pitchFamily="34" charset="0"/>
              <a:buChar char="•"/>
            </a:pPr>
            <a:r>
              <a:rPr lang="de-DE" sz="1800" dirty="0">
                <a:latin typeface="+mj-lt"/>
              </a:rPr>
              <a:t>Transparenz</a:t>
            </a:r>
            <a:endParaRPr lang="de-DE" sz="1800" dirty="0">
              <a:effectLst/>
              <a:latin typeface="+mj-lt"/>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de-DE" sz="1800" dirty="0">
                <a:effectLst/>
                <a:latin typeface="+mj-lt"/>
                <a:ea typeface="Calibri" panose="020F0502020204030204" pitchFamily="34" charset="0"/>
                <a:cs typeface="Times New Roman" panose="02020603050405020304" pitchFamily="18" charset="0"/>
              </a:rPr>
              <a:t>Schriftliche Rückmeldung im Unterrichtsalltag zu erledigten Aufgaben und zu Tests und Klassenarbeiten</a:t>
            </a:r>
          </a:p>
          <a:p>
            <a:pPr marL="342900" lvl="0" indent="-342900" algn="just">
              <a:lnSpc>
                <a:spcPct val="150000"/>
              </a:lnSpc>
              <a:buFont typeface="Symbol" pitchFamily="2" charset="2"/>
              <a:buChar char=""/>
            </a:pPr>
            <a:r>
              <a:rPr lang="de-DE" sz="1800" dirty="0">
                <a:effectLst/>
                <a:latin typeface="+mj-lt"/>
                <a:ea typeface="Calibri" panose="020F0502020204030204" pitchFamily="34" charset="0"/>
                <a:cs typeface="Times New Roman" panose="02020603050405020304" pitchFamily="18" charset="0"/>
              </a:rPr>
              <a:t>Schülersprechtage, Lernentwicklungsgespräche</a:t>
            </a:r>
          </a:p>
          <a:p>
            <a:pPr marL="342900" lvl="0" indent="-342900" algn="just">
              <a:lnSpc>
                <a:spcPct val="150000"/>
              </a:lnSpc>
              <a:buFont typeface="Symbol" pitchFamily="2" charset="2"/>
              <a:buChar char=""/>
            </a:pPr>
            <a:r>
              <a:rPr lang="de-DE" sz="1800" dirty="0">
                <a:effectLst/>
                <a:latin typeface="+mj-lt"/>
                <a:ea typeface="Calibri" panose="020F0502020204030204" pitchFamily="34" charset="0"/>
                <a:cs typeface="Times New Roman" panose="02020603050405020304" pitchFamily="18" charset="0"/>
              </a:rPr>
              <a:t>Form der Zeugnisse </a:t>
            </a:r>
          </a:p>
          <a:p>
            <a:pPr marL="342900" lvl="0" indent="-342900" algn="just">
              <a:lnSpc>
                <a:spcPct val="150000"/>
              </a:lnSpc>
              <a:buFont typeface="Symbol" pitchFamily="2" charset="2"/>
              <a:buChar char=""/>
            </a:pPr>
            <a:r>
              <a:rPr lang="de-DE" sz="1800" dirty="0">
                <a:effectLst/>
                <a:latin typeface="+mj-lt"/>
                <a:ea typeface="Calibri" panose="020F0502020204030204" pitchFamily="34" charset="0"/>
                <a:cs typeface="Times New Roman" panose="02020603050405020304" pitchFamily="18" charset="0"/>
              </a:rPr>
              <a:t>Elterngespräche nach Bedarf und Lernplaner</a:t>
            </a:r>
            <a:endParaRPr lang="de-DE" sz="1800" dirty="0">
              <a:latin typeface="+mj-lt"/>
              <a:ea typeface="Calibri" panose="020F0502020204030204" pitchFamily="34" charset="0"/>
              <a:cs typeface="Times New Roman" panose="02020603050405020304" pitchFamily="18" charset="0"/>
            </a:endParaRPr>
          </a:p>
          <a:p>
            <a:pPr marL="342900" lvl="0" indent="-342900" algn="just">
              <a:lnSpc>
                <a:spcPct val="150000"/>
              </a:lnSpc>
              <a:buFont typeface="Symbol" pitchFamily="2" charset="2"/>
              <a:buChar char=""/>
            </a:pPr>
            <a:r>
              <a:rPr lang="de-DE" sz="1800" dirty="0">
                <a:effectLst/>
                <a:latin typeface="+mj-lt"/>
                <a:ea typeface="Calibri" panose="020F0502020204030204" pitchFamily="34" charset="0"/>
                <a:cs typeface="Times New Roman" panose="02020603050405020304" pitchFamily="18" charset="0"/>
              </a:rPr>
              <a:t>Professionelle Verständigung im Kollegium</a:t>
            </a:r>
          </a:p>
          <a:p>
            <a:pPr marL="342900" lvl="0" indent="-342900" algn="just">
              <a:lnSpc>
                <a:spcPct val="150000"/>
              </a:lnSpc>
              <a:buFont typeface="Symbol" pitchFamily="2" charset="2"/>
              <a:buChar char=""/>
            </a:pPr>
            <a:r>
              <a:rPr lang="de-DE" sz="1800" dirty="0">
                <a:latin typeface="+mj-lt"/>
                <a:ea typeface="Calibri" panose="020F0502020204030204" pitchFamily="34" charset="0"/>
                <a:cs typeface="Times New Roman" panose="02020603050405020304" pitchFamily="18" charset="0"/>
              </a:rPr>
              <a:t>Einbeziehung der Schüler*innen</a:t>
            </a:r>
            <a:endParaRPr lang="de-DE" sz="1800" dirty="0">
              <a:effectLst/>
              <a:latin typeface="+mj-lt"/>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804311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FA1B8-3E37-6B48-A21F-D99BE9FB61EF}"/>
              </a:ext>
            </a:extLst>
          </p:cNvPr>
          <p:cNvSpPr>
            <a:spLocks noGrp="1"/>
          </p:cNvSpPr>
          <p:nvPr>
            <p:ph type="title"/>
          </p:nvPr>
        </p:nvSpPr>
        <p:spPr/>
        <p:txBody>
          <a:bodyPr/>
          <a:lstStyle/>
          <a:p>
            <a:r>
              <a:rPr lang="de-DE" dirty="0"/>
              <a:t>Arbeitsauftrag</a:t>
            </a:r>
          </a:p>
        </p:txBody>
      </p:sp>
      <p:sp>
        <p:nvSpPr>
          <p:cNvPr id="3" name="Inhaltsplatzhalter 2">
            <a:extLst>
              <a:ext uri="{FF2B5EF4-FFF2-40B4-BE49-F238E27FC236}">
                <a16:creationId xmlns:a16="http://schemas.microsoft.com/office/drawing/2014/main" id="{EE46D11D-464A-CF4F-95DB-44FBE5B19E8A}"/>
              </a:ext>
            </a:extLst>
          </p:cNvPr>
          <p:cNvSpPr>
            <a:spLocks noGrp="1"/>
          </p:cNvSpPr>
          <p:nvPr>
            <p:ph idx="1"/>
          </p:nvPr>
        </p:nvSpPr>
        <p:spPr/>
        <p:txBody>
          <a:bodyPr/>
          <a:lstStyle/>
          <a:p>
            <a:r>
              <a:rPr lang="de-DE" dirty="0"/>
              <a:t>Bilden Sie erneut kleine Gruppen von 3/4 Personen.</a:t>
            </a:r>
          </a:p>
          <a:p>
            <a:r>
              <a:rPr lang="de-DE" dirty="0"/>
              <a:t>Klären Sie im Team:</a:t>
            </a:r>
          </a:p>
          <a:p>
            <a:pPr>
              <a:buFont typeface="Wingdings" pitchFamily="2" charset="2"/>
              <a:buChar char="Ø"/>
            </a:pPr>
            <a:r>
              <a:rPr lang="de-DE" dirty="0"/>
              <a:t>Wie können wir Schülerinnen und Schüler in die Leistungsbewertung miteinbeziehen?</a:t>
            </a:r>
          </a:p>
          <a:p>
            <a:pPr>
              <a:buFont typeface="Wingdings" pitchFamily="2" charset="2"/>
              <a:buChar char="Ø"/>
            </a:pPr>
            <a:r>
              <a:rPr lang="de-DE" dirty="0"/>
              <a:t>Wie können wir Schülerinnen und Schüler zur Selbsteinschätzung ihrer Leistungen anregen?</a:t>
            </a:r>
          </a:p>
          <a:p>
            <a:endParaRPr lang="de-DE" dirty="0"/>
          </a:p>
          <a:p>
            <a:r>
              <a:rPr lang="de-DE" dirty="0"/>
              <a:t>Notieren Sie ihre Ergebnisse schriftlich.</a:t>
            </a:r>
          </a:p>
          <a:p>
            <a:endParaRPr lang="de-DE" dirty="0">
              <a:highlight>
                <a:srgbClr val="FFFF00"/>
              </a:highlight>
            </a:endParaRPr>
          </a:p>
          <a:p>
            <a:endParaRPr lang="de-DE" dirty="0"/>
          </a:p>
          <a:p>
            <a:endParaRPr lang="de-DE" dirty="0"/>
          </a:p>
        </p:txBody>
      </p:sp>
    </p:spTree>
    <p:extLst>
      <p:ext uri="{BB962C8B-B14F-4D97-AF65-F5344CB8AC3E}">
        <p14:creationId xmlns:p14="http://schemas.microsoft.com/office/powerpoint/2010/main" val="352916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73943D-2A52-0F3D-01EA-21A7D52F7A21}"/>
              </a:ext>
            </a:extLst>
          </p:cNvPr>
          <p:cNvSpPr>
            <a:spLocks noGrp="1"/>
          </p:cNvSpPr>
          <p:nvPr>
            <p:ph type="title"/>
          </p:nvPr>
        </p:nvSpPr>
        <p:spPr>
          <a:xfrm>
            <a:off x="609600" y="836712"/>
            <a:ext cx="10972800" cy="839688"/>
          </a:xfrm>
        </p:spPr>
        <p:txBody>
          <a:bodyPr wrap="square" anchor="ctr">
            <a:normAutofit/>
          </a:bodyPr>
          <a:lstStyle/>
          <a:p>
            <a:r>
              <a:rPr lang="de-DE"/>
              <a:t>Ziele für heute</a:t>
            </a:r>
          </a:p>
        </p:txBody>
      </p:sp>
      <p:graphicFrame>
        <p:nvGraphicFramePr>
          <p:cNvPr id="5" name="Inhaltsplatzhalter 2">
            <a:extLst>
              <a:ext uri="{FF2B5EF4-FFF2-40B4-BE49-F238E27FC236}">
                <a16:creationId xmlns:a16="http://schemas.microsoft.com/office/drawing/2014/main" id="{6E156597-E0AA-56AC-101F-D6820C4DC89D}"/>
              </a:ext>
            </a:extLst>
          </p:cNvPr>
          <p:cNvGraphicFramePr>
            <a:graphicFrameLocks noGrp="1"/>
          </p:cNvGraphicFramePr>
          <p:nvPr>
            <p:ph idx="1"/>
            <p:extLst>
              <p:ext uri="{D42A27DB-BD31-4B8C-83A1-F6EECF244321}">
                <p14:modId xmlns:p14="http://schemas.microsoft.com/office/powerpoint/2010/main" val="1348326673"/>
              </p:ext>
            </p:extLst>
          </p:nvPr>
        </p:nvGraphicFramePr>
        <p:xfrm>
          <a:off x="609600" y="185578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3826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9E40C6B-E711-048D-60BD-E9B9088A4F95}"/>
              </a:ext>
            </a:extLst>
          </p:cNvPr>
          <p:cNvSpPr>
            <a:spLocks noGrp="1"/>
          </p:cNvSpPr>
          <p:nvPr>
            <p:ph type="title"/>
          </p:nvPr>
        </p:nvSpPr>
        <p:spPr/>
        <p:txBody>
          <a:bodyPr/>
          <a:lstStyle/>
          <a:p>
            <a:pPr algn="ctr"/>
            <a:r>
              <a:rPr lang="de-DE" dirty="0">
                <a:solidFill>
                  <a:srgbClr val="0070C0"/>
                </a:solidFill>
              </a:rPr>
              <a:t>Zeugnisstruktur</a:t>
            </a:r>
          </a:p>
        </p:txBody>
      </p:sp>
      <p:graphicFrame>
        <p:nvGraphicFramePr>
          <p:cNvPr id="7" name="Inhaltsplatzhalter 6">
            <a:extLst>
              <a:ext uri="{FF2B5EF4-FFF2-40B4-BE49-F238E27FC236}">
                <a16:creationId xmlns:a16="http://schemas.microsoft.com/office/drawing/2014/main" id="{5E2A5986-1F54-27A8-9FC8-58C77EAC2F70}"/>
              </a:ext>
            </a:extLst>
          </p:cNvPr>
          <p:cNvGraphicFramePr>
            <a:graphicFrameLocks noGrp="1"/>
          </p:cNvGraphicFramePr>
          <p:nvPr>
            <p:ph idx="1"/>
            <p:extLst>
              <p:ext uri="{D42A27DB-BD31-4B8C-83A1-F6EECF244321}">
                <p14:modId xmlns:p14="http://schemas.microsoft.com/office/powerpoint/2010/main" val="3178098657"/>
              </p:ext>
            </p:extLst>
          </p:nvPr>
        </p:nvGraphicFramePr>
        <p:xfrm>
          <a:off x="609600" y="1484784"/>
          <a:ext cx="10972800" cy="4586235"/>
        </p:xfrm>
        <a:graphic>
          <a:graphicData uri="http://schemas.openxmlformats.org/drawingml/2006/table">
            <a:tbl>
              <a:tblPr firstRow="1" firstCol="1" bandRow="1">
                <a:tableStyleId>{7DF18680-E054-41AD-8BC1-D1AEF772440D}</a:tableStyleId>
              </a:tblPr>
              <a:tblGrid>
                <a:gridCol w="1807943">
                  <a:extLst>
                    <a:ext uri="{9D8B030D-6E8A-4147-A177-3AD203B41FA5}">
                      <a16:colId xmlns:a16="http://schemas.microsoft.com/office/drawing/2014/main" val="3557213403"/>
                    </a:ext>
                  </a:extLst>
                </a:gridCol>
                <a:gridCol w="2323061">
                  <a:extLst>
                    <a:ext uri="{9D8B030D-6E8A-4147-A177-3AD203B41FA5}">
                      <a16:colId xmlns:a16="http://schemas.microsoft.com/office/drawing/2014/main" val="2811946975"/>
                    </a:ext>
                  </a:extLst>
                </a:gridCol>
                <a:gridCol w="2342054">
                  <a:extLst>
                    <a:ext uri="{9D8B030D-6E8A-4147-A177-3AD203B41FA5}">
                      <a16:colId xmlns:a16="http://schemas.microsoft.com/office/drawing/2014/main" val="4167927089"/>
                    </a:ext>
                  </a:extLst>
                </a:gridCol>
                <a:gridCol w="2248196">
                  <a:extLst>
                    <a:ext uri="{9D8B030D-6E8A-4147-A177-3AD203B41FA5}">
                      <a16:colId xmlns:a16="http://schemas.microsoft.com/office/drawing/2014/main" val="1235278132"/>
                    </a:ext>
                  </a:extLst>
                </a:gridCol>
                <a:gridCol w="2251546">
                  <a:extLst>
                    <a:ext uri="{9D8B030D-6E8A-4147-A177-3AD203B41FA5}">
                      <a16:colId xmlns:a16="http://schemas.microsoft.com/office/drawing/2014/main" val="3779412050"/>
                    </a:ext>
                  </a:extLst>
                </a:gridCol>
              </a:tblGrid>
              <a:tr h="871913">
                <a:tc>
                  <a:txBody>
                    <a:bodyPr/>
                    <a:lstStyle/>
                    <a:p>
                      <a:pPr algn="just">
                        <a:lnSpc>
                          <a:spcPct val="150000"/>
                        </a:lnSpc>
                      </a:pPr>
                      <a:r>
                        <a:rPr lang="de-DE" sz="1400" dirty="0">
                          <a:effectLst/>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dirty="0">
                          <a:effectLst/>
                        </a:rPr>
                        <a:t>Beschreibung Arbeits-und Sozialverhalten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dirty="0">
                          <a:effectLst/>
                        </a:rPr>
                        <a:t>Beschreibung Lernentwicklung und Kompetenzen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dirty="0">
                          <a:effectLst/>
                        </a:rPr>
                        <a:t>Benotung in den Fächern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dirty="0">
                          <a:effectLst/>
                        </a:rPr>
                        <a:t>Schulformempfehlung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extLst>
                  <a:ext uri="{0D108BD9-81ED-4DB2-BD59-A6C34878D82A}">
                    <a16:rowId xmlns:a16="http://schemas.microsoft.com/office/drawing/2014/main" val="3499045477"/>
                  </a:ext>
                </a:extLst>
              </a:tr>
              <a:tr h="570201">
                <a:tc>
                  <a:txBody>
                    <a:bodyPr/>
                    <a:lstStyle/>
                    <a:p>
                      <a:pPr algn="l">
                        <a:lnSpc>
                          <a:spcPct val="150000"/>
                        </a:lnSpc>
                      </a:pPr>
                      <a:r>
                        <a:rPr lang="de-DE" sz="1400" dirty="0">
                          <a:effectLst/>
                        </a:rPr>
                        <a:t>Klasse 1              Schuljahresende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dirty="0">
                          <a:effectLst/>
                        </a:rPr>
                        <a:t>Raster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Raster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extLst>
                  <a:ext uri="{0D108BD9-81ED-4DB2-BD59-A6C34878D82A}">
                    <a16:rowId xmlns:a16="http://schemas.microsoft.com/office/drawing/2014/main" val="755980460"/>
                  </a:ext>
                </a:extLst>
              </a:tr>
              <a:tr h="570201">
                <a:tc>
                  <a:txBody>
                    <a:bodyPr/>
                    <a:lstStyle/>
                    <a:p>
                      <a:pPr algn="l">
                        <a:lnSpc>
                          <a:spcPct val="150000"/>
                        </a:lnSpc>
                      </a:pPr>
                      <a:r>
                        <a:rPr lang="de-DE" sz="1400" dirty="0">
                          <a:effectLst/>
                        </a:rPr>
                        <a:t>Klasse 2         Schuljahresende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a:effectLst/>
                        </a:rPr>
                        <a:t>Raster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Raster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extLst>
                  <a:ext uri="{0D108BD9-81ED-4DB2-BD59-A6C34878D82A}">
                    <a16:rowId xmlns:a16="http://schemas.microsoft.com/office/drawing/2014/main" val="1824701939"/>
                  </a:ext>
                </a:extLst>
              </a:tr>
              <a:tr h="601750">
                <a:tc>
                  <a:txBody>
                    <a:bodyPr/>
                    <a:lstStyle/>
                    <a:p>
                      <a:pPr algn="l">
                        <a:lnSpc>
                          <a:spcPct val="150000"/>
                        </a:lnSpc>
                      </a:pPr>
                      <a:r>
                        <a:rPr lang="de-DE" sz="1400" dirty="0">
                          <a:effectLst/>
                        </a:rPr>
                        <a:t>Klasse 3           Halbjahresende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a:effectLst/>
                        </a:rPr>
                        <a:t>Raster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Raster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ja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extLst>
                  <a:ext uri="{0D108BD9-81ED-4DB2-BD59-A6C34878D82A}">
                    <a16:rowId xmlns:a16="http://schemas.microsoft.com/office/drawing/2014/main" val="2021825395"/>
                  </a:ext>
                </a:extLst>
              </a:tr>
              <a:tr h="570201">
                <a:tc>
                  <a:txBody>
                    <a:bodyPr/>
                    <a:lstStyle/>
                    <a:p>
                      <a:pPr algn="l">
                        <a:lnSpc>
                          <a:spcPct val="150000"/>
                        </a:lnSpc>
                      </a:pPr>
                      <a:r>
                        <a:rPr lang="de-DE" sz="1400" dirty="0">
                          <a:effectLst/>
                        </a:rPr>
                        <a:t>Klasse 3           Schuljahresende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a:effectLst/>
                        </a:rPr>
                        <a:t>Raster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Raster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ja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extLst>
                  <a:ext uri="{0D108BD9-81ED-4DB2-BD59-A6C34878D82A}">
                    <a16:rowId xmlns:a16="http://schemas.microsoft.com/office/drawing/2014/main" val="701160940"/>
                  </a:ext>
                </a:extLst>
              </a:tr>
              <a:tr h="637167">
                <a:tc>
                  <a:txBody>
                    <a:bodyPr/>
                    <a:lstStyle/>
                    <a:p>
                      <a:pPr algn="l">
                        <a:lnSpc>
                          <a:spcPct val="150000"/>
                        </a:lnSpc>
                      </a:pPr>
                      <a:r>
                        <a:rPr lang="de-DE" sz="1400" dirty="0">
                          <a:effectLst/>
                        </a:rPr>
                        <a:t> Klasse 4              Halbjahresende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ja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ja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extLst>
                  <a:ext uri="{0D108BD9-81ED-4DB2-BD59-A6C34878D82A}">
                    <a16:rowId xmlns:a16="http://schemas.microsoft.com/office/drawing/2014/main" val="2981083407"/>
                  </a:ext>
                </a:extLst>
              </a:tr>
              <a:tr h="570201">
                <a:tc>
                  <a:txBody>
                    <a:bodyPr/>
                    <a:lstStyle/>
                    <a:p>
                      <a:pPr algn="l">
                        <a:lnSpc>
                          <a:spcPct val="150000"/>
                        </a:lnSpc>
                      </a:pPr>
                      <a:r>
                        <a:rPr lang="de-DE" sz="1400" dirty="0">
                          <a:effectLst/>
                        </a:rPr>
                        <a:t>Klasse 4             Schuljahresende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ja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dirty="0">
                          <a:effectLst/>
                        </a:rPr>
                        <a:t>_</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extLst>
                  <a:ext uri="{0D108BD9-81ED-4DB2-BD59-A6C34878D82A}">
                    <a16:rowId xmlns:a16="http://schemas.microsoft.com/office/drawing/2014/main" val="3347932615"/>
                  </a:ext>
                </a:extLst>
              </a:tr>
            </a:tbl>
          </a:graphicData>
        </a:graphic>
      </p:graphicFrame>
    </p:spTree>
    <p:extLst>
      <p:ext uri="{BB962C8B-B14F-4D97-AF65-F5344CB8AC3E}">
        <p14:creationId xmlns:p14="http://schemas.microsoft.com/office/powerpoint/2010/main" val="3693082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586D1-B34E-766A-1434-7A9D382D8C56}"/>
              </a:ext>
            </a:extLst>
          </p:cNvPr>
          <p:cNvSpPr>
            <a:spLocks noGrp="1"/>
          </p:cNvSpPr>
          <p:nvPr>
            <p:ph type="title"/>
          </p:nvPr>
        </p:nvSpPr>
        <p:spPr/>
        <p:txBody>
          <a:bodyPr/>
          <a:lstStyle/>
          <a:p>
            <a:pPr algn="ctr"/>
            <a:r>
              <a:rPr lang="de-DE" dirty="0">
                <a:solidFill>
                  <a:srgbClr val="0070C0"/>
                </a:solidFill>
              </a:rPr>
              <a:t>Einheitliche Benennung der schriftlichen Arbeiten</a:t>
            </a:r>
          </a:p>
        </p:txBody>
      </p:sp>
      <p:sp>
        <p:nvSpPr>
          <p:cNvPr id="3" name="Inhaltsplatzhalter 2">
            <a:extLst>
              <a:ext uri="{FF2B5EF4-FFF2-40B4-BE49-F238E27FC236}">
                <a16:creationId xmlns:a16="http://schemas.microsoft.com/office/drawing/2014/main" id="{99A2BFD0-6FDD-07E6-938A-86F24B7D9CFE}"/>
              </a:ext>
            </a:extLst>
          </p:cNvPr>
          <p:cNvSpPr>
            <a:spLocks noGrp="1"/>
          </p:cNvSpPr>
          <p:nvPr>
            <p:ph idx="1"/>
          </p:nvPr>
        </p:nvSpPr>
        <p:spPr/>
        <p:txBody>
          <a:bodyPr/>
          <a:lstStyle/>
          <a:p>
            <a:pPr>
              <a:buFont typeface="Arial" panose="020B0604020202020204" pitchFamily="34" charset="0"/>
              <a:buChar char="•"/>
            </a:pPr>
            <a:r>
              <a:rPr lang="de-DE" dirty="0"/>
              <a:t>Lernzielkontrolle</a:t>
            </a:r>
          </a:p>
          <a:p>
            <a:pPr>
              <a:buFont typeface="Arial" panose="020B0604020202020204" pitchFamily="34" charset="0"/>
              <a:buChar char="•"/>
            </a:pPr>
            <a:r>
              <a:rPr lang="de-DE" dirty="0"/>
              <a:t>Klassenarbeit</a:t>
            </a:r>
          </a:p>
          <a:p>
            <a:pPr>
              <a:buFont typeface="Arial" panose="020B0604020202020204" pitchFamily="34" charset="0"/>
              <a:buChar char="•"/>
            </a:pPr>
            <a:r>
              <a:rPr lang="de-DE" dirty="0"/>
              <a:t>Test</a:t>
            </a:r>
          </a:p>
          <a:p>
            <a:pPr>
              <a:buFont typeface="Arial" panose="020B0604020202020204" pitchFamily="34" charset="0"/>
              <a:buChar char="•"/>
            </a:pPr>
            <a:r>
              <a:rPr lang="de-DE" dirty="0"/>
              <a:t>Schriftliche Leistungsüberprüfung</a:t>
            </a:r>
          </a:p>
          <a:p>
            <a:pPr>
              <a:buFont typeface="Arial" panose="020B0604020202020204" pitchFamily="34" charset="0"/>
              <a:buChar char="•"/>
            </a:pPr>
            <a:r>
              <a:rPr lang="de-DE" dirty="0"/>
              <a:t>…</a:t>
            </a:r>
          </a:p>
        </p:txBody>
      </p:sp>
    </p:spTree>
    <p:extLst>
      <p:ext uri="{BB962C8B-B14F-4D97-AF65-F5344CB8AC3E}">
        <p14:creationId xmlns:p14="http://schemas.microsoft.com/office/powerpoint/2010/main" val="4048608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DD997-88BC-5C18-E2B9-D3B53DA371C5}"/>
              </a:ext>
            </a:extLst>
          </p:cNvPr>
          <p:cNvSpPr>
            <a:spLocks noGrp="1"/>
          </p:cNvSpPr>
          <p:nvPr>
            <p:ph type="title"/>
          </p:nvPr>
        </p:nvSpPr>
        <p:spPr/>
        <p:txBody>
          <a:bodyPr/>
          <a:lstStyle/>
          <a:p>
            <a:pPr algn="ctr"/>
            <a:r>
              <a:rPr lang="de-DE" dirty="0">
                <a:solidFill>
                  <a:srgbClr val="0070C0"/>
                </a:solidFill>
              </a:rPr>
              <a:t>Einheitliche Rückmeldung der Leistungsbewertung</a:t>
            </a:r>
          </a:p>
        </p:txBody>
      </p:sp>
      <p:pic>
        <p:nvPicPr>
          <p:cNvPr id="5" name="Inhaltsplatzhalter 4">
            <a:extLst>
              <a:ext uri="{FF2B5EF4-FFF2-40B4-BE49-F238E27FC236}">
                <a16:creationId xmlns:a16="http://schemas.microsoft.com/office/drawing/2014/main" id="{DB9CEE8A-485B-4127-8650-FEC6A6000ACA}"/>
              </a:ext>
            </a:extLst>
          </p:cNvPr>
          <p:cNvPicPr>
            <a:picLocks noGrp="1" noChangeAspect="1"/>
          </p:cNvPicPr>
          <p:nvPr>
            <p:ph idx="1"/>
          </p:nvPr>
        </p:nvPicPr>
        <p:blipFill>
          <a:blip r:embed="rId2"/>
          <a:stretch>
            <a:fillRect/>
          </a:stretch>
        </p:blipFill>
        <p:spPr>
          <a:xfrm>
            <a:off x="2368550" y="2728119"/>
            <a:ext cx="7454900" cy="2781300"/>
          </a:xfrm>
        </p:spPr>
      </p:pic>
      <p:pic>
        <p:nvPicPr>
          <p:cNvPr id="7" name="Grafik 6">
            <a:extLst>
              <a:ext uri="{FF2B5EF4-FFF2-40B4-BE49-F238E27FC236}">
                <a16:creationId xmlns:a16="http://schemas.microsoft.com/office/drawing/2014/main" id="{E74C3074-563B-DF00-FE05-6C864B186A9F}"/>
              </a:ext>
            </a:extLst>
          </p:cNvPr>
          <p:cNvPicPr>
            <a:picLocks noChangeAspect="1"/>
          </p:cNvPicPr>
          <p:nvPr/>
        </p:nvPicPr>
        <p:blipFill>
          <a:blip r:embed="rId3"/>
          <a:stretch>
            <a:fillRect/>
          </a:stretch>
        </p:blipFill>
        <p:spPr>
          <a:xfrm>
            <a:off x="7968209" y="2947932"/>
            <a:ext cx="1656184" cy="1273155"/>
          </a:xfrm>
          <a:prstGeom prst="rect">
            <a:avLst/>
          </a:prstGeom>
        </p:spPr>
      </p:pic>
    </p:spTree>
    <p:extLst>
      <p:ext uri="{BB962C8B-B14F-4D97-AF65-F5344CB8AC3E}">
        <p14:creationId xmlns:p14="http://schemas.microsoft.com/office/powerpoint/2010/main" val="396617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AB9A2-A2E0-3CC2-70CF-53A53581381B}"/>
              </a:ext>
            </a:extLst>
          </p:cNvPr>
          <p:cNvSpPr>
            <a:spLocks noGrp="1"/>
          </p:cNvSpPr>
          <p:nvPr>
            <p:ph type="title"/>
          </p:nvPr>
        </p:nvSpPr>
        <p:spPr/>
        <p:txBody>
          <a:bodyPr/>
          <a:lstStyle/>
          <a:p>
            <a:pPr algn="ctr"/>
            <a:r>
              <a:rPr lang="de-DE" dirty="0">
                <a:solidFill>
                  <a:srgbClr val="0070C0"/>
                </a:solidFill>
              </a:rPr>
              <a:t>Einbeziehung der Schüler*innen</a:t>
            </a:r>
          </a:p>
        </p:txBody>
      </p:sp>
      <p:sp>
        <p:nvSpPr>
          <p:cNvPr id="6" name="Inhaltsplatzhalter 5">
            <a:extLst>
              <a:ext uri="{FF2B5EF4-FFF2-40B4-BE49-F238E27FC236}">
                <a16:creationId xmlns:a16="http://schemas.microsoft.com/office/drawing/2014/main" id="{7E011936-9017-1D42-A02B-3C47B2779C54}"/>
              </a:ext>
            </a:extLst>
          </p:cNvPr>
          <p:cNvSpPr>
            <a:spLocks noGrp="1"/>
          </p:cNvSpPr>
          <p:nvPr>
            <p:ph idx="1"/>
          </p:nvPr>
        </p:nvSpPr>
        <p:spPr>
          <a:xfrm>
            <a:off x="479376" y="1988840"/>
            <a:ext cx="10972800" cy="4525962"/>
          </a:xfrm>
        </p:spPr>
        <p:txBody>
          <a:bodyPr/>
          <a:lstStyle/>
          <a:p>
            <a:pPr>
              <a:buFont typeface="Arial" panose="020B0604020202020204" pitchFamily="34" charset="0"/>
              <a:buChar char="•"/>
            </a:pPr>
            <a:r>
              <a:rPr lang="de-DE" dirty="0"/>
              <a:t>durch einfache Feedbackformen (Ampelmethode, Drei-Sterne, …)</a:t>
            </a:r>
          </a:p>
          <a:p>
            <a:pPr>
              <a:buFont typeface="Arial" panose="020B0604020202020204" pitchFamily="34" charset="0"/>
              <a:buChar char="•"/>
            </a:pPr>
            <a:r>
              <a:rPr lang="de-DE" dirty="0"/>
              <a:t>durch Selbsteinschätzung</a:t>
            </a:r>
          </a:p>
          <a:p>
            <a:pPr>
              <a:buFont typeface="Arial" panose="020B0604020202020204" pitchFamily="34" charset="0"/>
              <a:buChar char="•"/>
            </a:pPr>
            <a:r>
              <a:rPr lang="de-DE" dirty="0"/>
              <a:t>durch Lernportfolios</a:t>
            </a:r>
          </a:p>
          <a:p>
            <a:pPr>
              <a:buFont typeface="Arial" panose="020B0604020202020204" pitchFamily="34" charset="0"/>
              <a:buChar char="•"/>
            </a:pPr>
            <a:r>
              <a:rPr lang="de-DE" dirty="0"/>
              <a:t>durch Kompetenzraster</a:t>
            </a:r>
          </a:p>
          <a:p>
            <a:pPr>
              <a:buFont typeface="Arial" panose="020B0604020202020204" pitchFamily="34" charset="0"/>
              <a:buChar char="•"/>
            </a:pPr>
            <a:r>
              <a:rPr lang="de-DE" dirty="0"/>
              <a:t>durch Klassenrat</a:t>
            </a:r>
          </a:p>
          <a:p>
            <a:pPr>
              <a:buFont typeface="Arial" panose="020B0604020202020204" pitchFamily="34" charset="0"/>
              <a:buChar char="•"/>
            </a:pPr>
            <a:r>
              <a:rPr lang="de-DE" dirty="0"/>
              <a:t>durch Kinderparlament</a:t>
            </a:r>
          </a:p>
          <a:p>
            <a:pPr>
              <a:buFont typeface="Arial" panose="020B0604020202020204" pitchFamily="34" charset="0"/>
              <a:buChar char="•"/>
            </a:pPr>
            <a:r>
              <a:rPr lang="de-DE" dirty="0"/>
              <a:t>durch Rückmeldung an Lehrkräfte</a:t>
            </a:r>
          </a:p>
          <a:p>
            <a:pPr>
              <a:buFont typeface="Arial" panose="020B0604020202020204" pitchFamily="34" charset="0"/>
              <a:buChar char="•"/>
            </a:pPr>
            <a:r>
              <a:rPr lang="de-DE" dirty="0"/>
              <a:t>…</a:t>
            </a:r>
          </a:p>
        </p:txBody>
      </p:sp>
    </p:spTree>
    <p:extLst>
      <p:ext uri="{BB962C8B-B14F-4D97-AF65-F5344CB8AC3E}">
        <p14:creationId xmlns:p14="http://schemas.microsoft.com/office/powerpoint/2010/main" val="2653279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AB9A2-A2E0-3CC2-70CF-53A53581381B}"/>
              </a:ext>
            </a:extLst>
          </p:cNvPr>
          <p:cNvSpPr>
            <a:spLocks noGrp="1"/>
          </p:cNvSpPr>
          <p:nvPr>
            <p:ph type="title"/>
          </p:nvPr>
        </p:nvSpPr>
        <p:spPr/>
        <p:txBody>
          <a:bodyPr/>
          <a:lstStyle/>
          <a:p>
            <a:pPr algn="ctr"/>
            <a:r>
              <a:rPr lang="de-DE" dirty="0">
                <a:solidFill>
                  <a:srgbClr val="0070C0"/>
                </a:solidFill>
              </a:rPr>
              <a:t>Einbeziehung der Schüler*innen</a:t>
            </a:r>
          </a:p>
        </p:txBody>
      </p:sp>
      <p:pic>
        <p:nvPicPr>
          <p:cNvPr id="4" name="Inhaltsplatzhalter 3">
            <a:extLst>
              <a:ext uri="{FF2B5EF4-FFF2-40B4-BE49-F238E27FC236}">
                <a16:creationId xmlns:a16="http://schemas.microsoft.com/office/drawing/2014/main" id="{4C0DE3AB-7AFD-A9DD-7C9E-FF9C2CE267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2857"/>
          <a:stretch/>
        </p:blipFill>
        <p:spPr>
          <a:xfrm>
            <a:off x="3935760" y="1484784"/>
            <a:ext cx="4248472" cy="4536504"/>
          </a:xfrm>
          <a:prstGeom prst="rect">
            <a:avLst/>
          </a:prstGeom>
        </p:spPr>
      </p:pic>
      <p:sp>
        <p:nvSpPr>
          <p:cNvPr id="3" name="Textfeld 2">
            <a:extLst>
              <a:ext uri="{FF2B5EF4-FFF2-40B4-BE49-F238E27FC236}">
                <a16:creationId xmlns:a16="http://schemas.microsoft.com/office/drawing/2014/main" id="{2CEB8A31-ABD9-8F6E-A3CB-1F660AB8705D}"/>
              </a:ext>
            </a:extLst>
          </p:cNvPr>
          <p:cNvSpPr txBox="1"/>
          <p:nvPr/>
        </p:nvSpPr>
        <p:spPr>
          <a:xfrm>
            <a:off x="8976320" y="4509120"/>
            <a:ext cx="2376264" cy="646331"/>
          </a:xfrm>
          <a:prstGeom prst="rect">
            <a:avLst/>
          </a:prstGeom>
          <a:noFill/>
          <a:ln>
            <a:solidFill>
              <a:schemeClr val="tx1"/>
            </a:solidFill>
          </a:ln>
        </p:spPr>
        <p:txBody>
          <a:bodyPr wrap="square" rtlCol="0">
            <a:spAutoFit/>
          </a:bodyPr>
          <a:lstStyle/>
          <a:p>
            <a:r>
              <a:rPr lang="de-DE" dirty="0"/>
              <a:t>Ausschnitt</a:t>
            </a:r>
          </a:p>
          <a:p>
            <a:r>
              <a:rPr lang="de-DE" dirty="0"/>
              <a:t>(</a:t>
            </a:r>
            <a:r>
              <a:rPr lang="de-DE" dirty="0" err="1"/>
              <a:t>Wickner</a:t>
            </a:r>
            <a:r>
              <a:rPr lang="de-DE" dirty="0"/>
              <a:t>, 2013)</a:t>
            </a:r>
          </a:p>
        </p:txBody>
      </p:sp>
    </p:spTree>
    <p:extLst>
      <p:ext uri="{BB962C8B-B14F-4D97-AF65-F5344CB8AC3E}">
        <p14:creationId xmlns:p14="http://schemas.microsoft.com/office/powerpoint/2010/main" val="3656833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472C278B-F9F3-5B66-56A6-2618A7043D07}"/>
              </a:ext>
            </a:extLst>
          </p:cNvPr>
          <p:cNvPicPr>
            <a:picLocks noGrp="1" noChangeAspect="1"/>
          </p:cNvPicPr>
          <p:nvPr>
            <p:ph idx="1"/>
          </p:nvPr>
        </p:nvPicPr>
        <p:blipFill>
          <a:blip r:embed="rId2"/>
          <a:stretch>
            <a:fillRect/>
          </a:stretch>
        </p:blipFill>
        <p:spPr>
          <a:xfrm>
            <a:off x="1595920" y="1196752"/>
            <a:ext cx="7985205" cy="5184998"/>
          </a:xfrm>
        </p:spPr>
      </p:pic>
    </p:spTree>
    <p:extLst>
      <p:ext uri="{BB962C8B-B14F-4D97-AF65-F5344CB8AC3E}">
        <p14:creationId xmlns:p14="http://schemas.microsoft.com/office/powerpoint/2010/main" val="2734346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432C29C3-2A04-97C6-C2F8-BD7DED873E2B}"/>
              </a:ext>
            </a:extLst>
          </p:cNvPr>
          <p:cNvPicPr>
            <a:picLocks noGrp="1" noChangeAspect="1"/>
          </p:cNvPicPr>
          <p:nvPr>
            <p:ph idx="1"/>
          </p:nvPr>
        </p:nvPicPr>
        <p:blipFill>
          <a:blip r:embed="rId2"/>
          <a:stretch>
            <a:fillRect/>
          </a:stretch>
        </p:blipFill>
        <p:spPr>
          <a:xfrm>
            <a:off x="731706" y="1124744"/>
            <a:ext cx="9418802" cy="5257006"/>
          </a:xfrm>
        </p:spPr>
      </p:pic>
    </p:spTree>
    <p:extLst>
      <p:ext uri="{BB962C8B-B14F-4D97-AF65-F5344CB8AC3E}">
        <p14:creationId xmlns:p14="http://schemas.microsoft.com/office/powerpoint/2010/main" val="1583983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AF216-8657-D86E-287D-D911C0EEE8E1}"/>
              </a:ext>
            </a:extLst>
          </p:cNvPr>
          <p:cNvSpPr>
            <a:spLocks noGrp="1"/>
          </p:cNvSpPr>
          <p:nvPr>
            <p:ph type="title"/>
          </p:nvPr>
        </p:nvSpPr>
        <p:spPr/>
        <p:txBody>
          <a:bodyPr/>
          <a:lstStyle/>
          <a:p>
            <a:pPr algn="ctr"/>
            <a:r>
              <a:rPr lang="de-DE" dirty="0">
                <a:solidFill>
                  <a:srgbClr val="0070C0"/>
                </a:solidFill>
              </a:rPr>
              <a:t>Selbsteinschätzung des Leistungsniveaus</a:t>
            </a:r>
          </a:p>
        </p:txBody>
      </p:sp>
      <p:sp>
        <p:nvSpPr>
          <p:cNvPr id="3" name="Inhaltsplatzhalter 2">
            <a:extLst>
              <a:ext uri="{FF2B5EF4-FFF2-40B4-BE49-F238E27FC236}">
                <a16:creationId xmlns:a16="http://schemas.microsoft.com/office/drawing/2014/main" id="{52C521E3-52F3-FBC1-2560-A3E34C09E6FF}"/>
              </a:ext>
            </a:extLst>
          </p:cNvPr>
          <p:cNvSpPr>
            <a:spLocks noGrp="1"/>
          </p:cNvSpPr>
          <p:nvPr>
            <p:ph idx="1"/>
          </p:nvPr>
        </p:nvSpPr>
        <p:spPr/>
        <p:txBody>
          <a:bodyPr/>
          <a:lstStyle/>
          <a:p>
            <a:pPr algn="l" fontAlgn="base"/>
            <a:r>
              <a:rPr lang="de-DE" b="0" i="0" u="none" strike="noStrike" dirty="0">
                <a:solidFill>
                  <a:srgbClr val="555555"/>
                </a:solidFill>
                <a:effectLst/>
              </a:rPr>
              <a:t>Der Faktor, für den Hattie die höchste Effektstärke berechnet hat, ist die Selbsteinschätzung des Leistungsniveaus durch die Lernenden. </a:t>
            </a:r>
          </a:p>
          <a:p>
            <a:pPr algn="l" fontAlgn="base"/>
            <a:r>
              <a:rPr lang="de-DE" b="0" i="0" u="none" strike="noStrike" dirty="0">
                <a:solidFill>
                  <a:srgbClr val="555555"/>
                </a:solidFill>
                <a:effectLst/>
              </a:rPr>
              <a:t>Er fragt sich, ob es notwendig ist, in der Schule so viele Schularbeiten zu schreiben, oder ob es nicht sinnvoll wäre, stärker auf dieses Wissen der  Schüler*innen zurückzugreifen. Damit sind wir beim Thema </a:t>
            </a:r>
            <a:r>
              <a:rPr lang="de-DE" dirty="0">
                <a:solidFill>
                  <a:srgbClr val="555555"/>
                </a:solidFill>
              </a:rPr>
              <a:t>„Alternative Methoden der Leistungsbewertung“</a:t>
            </a:r>
            <a:r>
              <a:rPr lang="de-DE" b="0" i="0" u="none" strike="noStrike" dirty="0">
                <a:solidFill>
                  <a:srgbClr val="555555"/>
                </a:solidFill>
                <a:effectLst/>
              </a:rPr>
              <a:t>, das einen erheblichen Anteil an Selbsteinschätzung der Lernenden aufweist. </a:t>
            </a:r>
            <a:endParaRPr lang="de-DE" dirty="0"/>
          </a:p>
        </p:txBody>
      </p:sp>
    </p:spTree>
    <p:extLst>
      <p:ext uri="{BB962C8B-B14F-4D97-AF65-F5344CB8AC3E}">
        <p14:creationId xmlns:p14="http://schemas.microsoft.com/office/powerpoint/2010/main" val="26049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7CF91-DC9D-E1C3-A9B0-0DB44534AA92}"/>
              </a:ext>
            </a:extLst>
          </p:cNvPr>
          <p:cNvSpPr>
            <a:spLocks noGrp="1"/>
          </p:cNvSpPr>
          <p:nvPr>
            <p:ph type="title"/>
          </p:nvPr>
        </p:nvSpPr>
        <p:spPr/>
        <p:txBody>
          <a:bodyPr/>
          <a:lstStyle/>
          <a:p>
            <a:pPr algn="ctr"/>
            <a:r>
              <a:rPr lang="de-DE" dirty="0">
                <a:solidFill>
                  <a:srgbClr val="0070C0"/>
                </a:solidFill>
              </a:rPr>
              <a:t>Alternative Methoden der Leistungsbewertung</a:t>
            </a:r>
            <a:br>
              <a:rPr lang="de-DE" dirty="0">
                <a:solidFill>
                  <a:srgbClr val="0070C0"/>
                </a:solidFill>
              </a:rPr>
            </a:br>
            <a:r>
              <a:rPr lang="de-DE" dirty="0">
                <a:solidFill>
                  <a:srgbClr val="FF0000"/>
                </a:solidFill>
              </a:rPr>
              <a:t>Kompetenzraster</a:t>
            </a:r>
          </a:p>
        </p:txBody>
      </p:sp>
      <p:pic>
        <p:nvPicPr>
          <p:cNvPr id="5" name="Inhaltsplatzhalter 4">
            <a:extLst>
              <a:ext uri="{FF2B5EF4-FFF2-40B4-BE49-F238E27FC236}">
                <a16:creationId xmlns:a16="http://schemas.microsoft.com/office/drawing/2014/main" id="{1CEA6F2D-AF8D-7F67-37AF-F6BD6D356DD0}"/>
              </a:ext>
            </a:extLst>
          </p:cNvPr>
          <p:cNvPicPr>
            <a:picLocks noGrp="1" noChangeAspect="1"/>
          </p:cNvPicPr>
          <p:nvPr>
            <p:ph idx="1"/>
          </p:nvPr>
        </p:nvPicPr>
        <p:blipFill>
          <a:blip r:embed="rId2"/>
          <a:stretch>
            <a:fillRect/>
          </a:stretch>
        </p:blipFill>
        <p:spPr>
          <a:xfrm>
            <a:off x="2036577" y="1855788"/>
            <a:ext cx="8118846" cy="4525962"/>
          </a:xfrm>
        </p:spPr>
      </p:pic>
    </p:spTree>
    <p:extLst>
      <p:ext uri="{BB962C8B-B14F-4D97-AF65-F5344CB8AC3E}">
        <p14:creationId xmlns:p14="http://schemas.microsoft.com/office/powerpoint/2010/main" val="4184210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7CF91-DC9D-E1C3-A9B0-0DB44534AA92}"/>
              </a:ext>
            </a:extLst>
          </p:cNvPr>
          <p:cNvSpPr>
            <a:spLocks noGrp="1"/>
          </p:cNvSpPr>
          <p:nvPr>
            <p:ph type="title"/>
          </p:nvPr>
        </p:nvSpPr>
        <p:spPr/>
        <p:txBody>
          <a:bodyPr/>
          <a:lstStyle/>
          <a:p>
            <a:pPr algn="ctr"/>
            <a:r>
              <a:rPr lang="de-DE" dirty="0">
                <a:solidFill>
                  <a:srgbClr val="0070C0"/>
                </a:solidFill>
              </a:rPr>
              <a:t>Alternative Methoden der Leistungsbewertung</a:t>
            </a:r>
            <a:br>
              <a:rPr lang="de-DE" dirty="0">
                <a:solidFill>
                  <a:srgbClr val="0070C0"/>
                </a:solidFill>
              </a:rPr>
            </a:br>
            <a:r>
              <a:rPr lang="de-DE" dirty="0">
                <a:solidFill>
                  <a:srgbClr val="FF0000"/>
                </a:solidFill>
              </a:rPr>
              <a:t>Kompetenzraster</a:t>
            </a:r>
          </a:p>
        </p:txBody>
      </p:sp>
      <p:pic>
        <p:nvPicPr>
          <p:cNvPr id="7" name="Inhaltsplatzhalter 6">
            <a:extLst>
              <a:ext uri="{FF2B5EF4-FFF2-40B4-BE49-F238E27FC236}">
                <a16:creationId xmlns:a16="http://schemas.microsoft.com/office/drawing/2014/main" id="{80E401B0-22E9-6E7F-2FC1-78052DD4F3A9}"/>
              </a:ext>
            </a:extLst>
          </p:cNvPr>
          <p:cNvPicPr>
            <a:picLocks noGrp="1" noChangeAspect="1"/>
          </p:cNvPicPr>
          <p:nvPr>
            <p:ph idx="1"/>
          </p:nvPr>
        </p:nvPicPr>
        <p:blipFill>
          <a:blip r:embed="rId2"/>
          <a:stretch>
            <a:fillRect/>
          </a:stretch>
        </p:blipFill>
        <p:spPr>
          <a:xfrm>
            <a:off x="1055440" y="1855788"/>
            <a:ext cx="9505056" cy="4525962"/>
          </a:xfrm>
        </p:spPr>
      </p:pic>
    </p:spTree>
    <p:extLst>
      <p:ext uri="{BB962C8B-B14F-4D97-AF65-F5344CB8AC3E}">
        <p14:creationId xmlns:p14="http://schemas.microsoft.com/office/powerpoint/2010/main" val="210222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71365257-5535-7B44-A47E-33020800ECDA}"/>
              </a:ext>
            </a:extLst>
          </p:cNvPr>
          <p:cNvPicPr>
            <a:picLocks noChangeAspect="1"/>
          </p:cNvPicPr>
          <p:nvPr/>
        </p:nvPicPr>
        <p:blipFill>
          <a:blip r:embed="rId3"/>
          <a:stretch>
            <a:fillRect/>
          </a:stretch>
        </p:blipFill>
        <p:spPr>
          <a:xfrm>
            <a:off x="389704" y="795666"/>
            <a:ext cx="10677735" cy="5659200"/>
          </a:xfrm>
          <a:prstGeom prst="rect">
            <a:avLst/>
          </a:prstGeom>
        </p:spPr>
      </p:pic>
    </p:spTree>
    <p:extLst>
      <p:ext uri="{BB962C8B-B14F-4D97-AF65-F5344CB8AC3E}">
        <p14:creationId xmlns:p14="http://schemas.microsoft.com/office/powerpoint/2010/main" val="3785663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10">
            <a:extLst>
              <a:ext uri="{FF2B5EF4-FFF2-40B4-BE49-F238E27FC236}">
                <a16:creationId xmlns:a16="http://schemas.microsoft.com/office/drawing/2014/main" id="{156B5B4A-1B5B-3612-9788-A4BC3546CB99}"/>
              </a:ext>
            </a:extLst>
          </p:cNvPr>
          <p:cNvPicPr>
            <a:picLocks noGrp="1" noChangeAspect="1"/>
          </p:cNvPicPr>
          <p:nvPr>
            <p:ph idx="1"/>
          </p:nvPr>
        </p:nvPicPr>
        <p:blipFill>
          <a:blip r:embed="rId2"/>
          <a:stretch>
            <a:fillRect/>
          </a:stretch>
        </p:blipFill>
        <p:spPr>
          <a:xfrm>
            <a:off x="1487488" y="908720"/>
            <a:ext cx="8517629" cy="5473030"/>
          </a:xfrm>
        </p:spPr>
      </p:pic>
      <p:sp>
        <p:nvSpPr>
          <p:cNvPr id="14" name="Textfeld 13">
            <a:extLst>
              <a:ext uri="{FF2B5EF4-FFF2-40B4-BE49-F238E27FC236}">
                <a16:creationId xmlns:a16="http://schemas.microsoft.com/office/drawing/2014/main" id="{644AFFDB-7D3D-417F-18F4-B5A40FED1D59}"/>
              </a:ext>
            </a:extLst>
          </p:cNvPr>
          <p:cNvSpPr txBox="1"/>
          <p:nvPr/>
        </p:nvSpPr>
        <p:spPr>
          <a:xfrm flipH="1">
            <a:off x="9552383" y="5626114"/>
            <a:ext cx="2376264" cy="646331"/>
          </a:xfrm>
          <a:prstGeom prst="rect">
            <a:avLst/>
          </a:prstGeom>
          <a:noFill/>
        </p:spPr>
        <p:txBody>
          <a:bodyPr wrap="square" rtlCol="0">
            <a:spAutoFit/>
          </a:bodyPr>
          <a:lstStyle/>
          <a:p>
            <a:r>
              <a:rPr lang="de-DE" dirty="0" err="1"/>
              <a:t>www.grundschule-tangstedt.de</a:t>
            </a:r>
            <a:endParaRPr lang="de-DE" dirty="0"/>
          </a:p>
        </p:txBody>
      </p:sp>
    </p:spTree>
    <p:extLst>
      <p:ext uri="{BB962C8B-B14F-4D97-AF65-F5344CB8AC3E}">
        <p14:creationId xmlns:p14="http://schemas.microsoft.com/office/powerpoint/2010/main" val="273655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C0C8A0-32CE-6E3D-A030-923E76C2DF91}"/>
              </a:ext>
            </a:extLst>
          </p:cNvPr>
          <p:cNvSpPr>
            <a:spLocks noGrp="1"/>
          </p:cNvSpPr>
          <p:nvPr>
            <p:ph type="title"/>
          </p:nvPr>
        </p:nvSpPr>
        <p:spPr/>
        <p:txBody>
          <a:bodyPr/>
          <a:lstStyle/>
          <a:p>
            <a:pPr algn="ctr"/>
            <a:r>
              <a:rPr lang="de-DE" dirty="0">
                <a:solidFill>
                  <a:srgbClr val="00B0F0"/>
                </a:solidFill>
              </a:rPr>
              <a:t>Alternative Methoden der Leistungsbewertung</a:t>
            </a:r>
            <a:br>
              <a:rPr lang="de-DE" dirty="0"/>
            </a:br>
            <a:r>
              <a:rPr lang="de-DE" dirty="0">
                <a:solidFill>
                  <a:schemeClr val="accent1">
                    <a:lumMod val="75000"/>
                  </a:schemeClr>
                </a:solidFill>
              </a:rPr>
              <a:t>Lerntagebuch/ Logbuch</a:t>
            </a:r>
          </a:p>
        </p:txBody>
      </p:sp>
      <p:pic>
        <p:nvPicPr>
          <p:cNvPr id="5" name="Inhaltsplatzhalter 4">
            <a:extLst>
              <a:ext uri="{FF2B5EF4-FFF2-40B4-BE49-F238E27FC236}">
                <a16:creationId xmlns:a16="http://schemas.microsoft.com/office/drawing/2014/main" id="{45020406-9B63-212B-7672-27E105C156A6}"/>
              </a:ext>
            </a:extLst>
          </p:cNvPr>
          <p:cNvPicPr>
            <a:picLocks noGrp="1" noChangeAspect="1"/>
          </p:cNvPicPr>
          <p:nvPr>
            <p:ph idx="1"/>
          </p:nvPr>
        </p:nvPicPr>
        <p:blipFill>
          <a:blip r:embed="rId2"/>
          <a:stretch>
            <a:fillRect/>
          </a:stretch>
        </p:blipFill>
        <p:spPr>
          <a:xfrm>
            <a:off x="3333400" y="1855788"/>
            <a:ext cx="5525200" cy="4525962"/>
          </a:xfrm>
        </p:spPr>
      </p:pic>
    </p:spTree>
    <p:extLst>
      <p:ext uri="{BB962C8B-B14F-4D97-AF65-F5344CB8AC3E}">
        <p14:creationId xmlns:p14="http://schemas.microsoft.com/office/powerpoint/2010/main" val="4104012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C0C8A0-32CE-6E3D-A030-923E76C2DF91}"/>
              </a:ext>
            </a:extLst>
          </p:cNvPr>
          <p:cNvSpPr>
            <a:spLocks noGrp="1"/>
          </p:cNvSpPr>
          <p:nvPr>
            <p:ph type="title"/>
          </p:nvPr>
        </p:nvSpPr>
        <p:spPr>
          <a:xfrm>
            <a:off x="609600" y="836712"/>
            <a:ext cx="10972800" cy="720080"/>
          </a:xfrm>
        </p:spPr>
        <p:txBody>
          <a:bodyPr/>
          <a:lstStyle/>
          <a:p>
            <a:pPr algn="ctr"/>
            <a:r>
              <a:rPr lang="de-DE" dirty="0">
                <a:solidFill>
                  <a:srgbClr val="00B0F0"/>
                </a:solidFill>
              </a:rPr>
              <a:t>Alternative Methoden der Leistungsbewertung</a:t>
            </a:r>
            <a:br>
              <a:rPr lang="de-DE" dirty="0"/>
            </a:br>
            <a:endParaRPr lang="de-DE" dirty="0">
              <a:solidFill>
                <a:schemeClr val="accent1">
                  <a:lumMod val="75000"/>
                </a:schemeClr>
              </a:solidFill>
            </a:endParaRPr>
          </a:p>
        </p:txBody>
      </p:sp>
      <p:pic>
        <p:nvPicPr>
          <p:cNvPr id="5" name="Inhaltsplatzhalter 4">
            <a:extLst>
              <a:ext uri="{FF2B5EF4-FFF2-40B4-BE49-F238E27FC236}">
                <a16:creationId xmlns:a16="http://schemas.microsoft.com/office/drawing/2014/main" id="{C8CF380D-12F3-6A01-A5B4-6FA1068B9F15}"/>
              </a:ext>
            </a:extLst>
          </p:cNvPr>
          <p:cNvPicPr>
            <a:picLocks noGrp="1" noChangeAspect="1"/>
          </p:cNvPicPr>
          <p:nvPr>
            <p:ph idx="1"/>
          </p:nvPr>
        </p:nvPicPr>
        <p:blipFill>
          <a:blip r:embed="rId2"/>
          <a:stretch>
            <a:fillRect/>
          </a:stretch>
        </p:blipFill>
        <p:spPr>
          <a:xfrm>
            <a:off x="2855640" y="1154581"/>
            <a:ext cx="5256584" cy="5226747"/>
          </a:xfrm>
        </p:spPr>
      </p:pic>
    </p:spTree>
    <p:extLst>
      <p:ext uri="{BB962C8B-B14F-4D97-AF65-F5344CB8AC3E}">
        <p14:creationId xmlns:p14="http://schemas.microsoft.com/office/powerpoint/2010/main" val="2596801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1FCAE-76CA-8CDD-2A8D-95889D58A3F8}"/>
              </a:ext>
            </a:extLst>
          </p:cNvPr>
          <p:cNvSpPr>
            <a:spLocks noGrp="1"/>
          </p:cNvSpPr>
          <p:nvPr>
            <p:ph type="title"/>
          </p:nvPr>
        </p:nvSpPr>
        <p:spPr/>
        <p:txBody>
          <a:bodyPr/>
          <a:lstStyle/>
          <a:p>
            <a:pPr algn="ctr"/>
            <a:r>
              <a:rPr lang="de-DE" dirty="0">
                <a:solidFill>
                  <a:srgbClr val="00B0F0"/>
                </a:solidFill>
              </a:rPr>
              <a:t>Diagnostik</a:t>
            </a:r>
          </a:p>
        </p:txBody>
      </p:sp>
      <p:sp>
        <p:nvSpPr>
          <p:cNvPr id="3" name="Inhaltsplatzhalter 2">
            <a:extLst>
              <a:ext uri="{FF2B5EF4-FFF2-40B4-BE49-F238E27FC236}">
                <a16:creationId xmlns:a16="http://schemas.microsoft.com/office/drawing/2014/main" id="{EF285A36-7E5B-412E-ECE6-DBBC58A96356}"/>
              </a:ext>
            </a:extLst>
          </p:cNvPr>
          <p:cNvSpPr>
            <a:spLocks noGrp="1"/>
          </p:cNvSpPr>
          <p:nvPr>
            <p:ph idx="1"/>
          </p:nvPr>
        </p:nvSpPr>
        <p:spPr/>
        <p:txBody>
          <a:bodyPr/>
          <a:lstStyle/>
          <a:p>
            <a:r>
              <a:rPr lang="de-DE" dirty="0"/>
              <a:t>Deutsch		Hamburger Schreibprobe (Schuljahr 1-4)</a:t>
            </a:r>
          </a:p>
          <a:p>
            <a:r>
              <a:rPr lang="de-DE" dirty="0"/>
              <a:t>				Stolperwörterlesetest (Schuljahr 2-4)</a:t>
            </a:r>
          </a:p>
          <a:p>
            <a:r>
              <a:rPr lang="de-DE" dirty="0"/>
              <a:t>				ELFE Test (Schuljahr 3-4)</a:t>
            </a:r>
          </a:p>
          <a:p>
            <a:endParaRPr lang="de-DE" dirty="0"/>
          </a:p>
          <a:p>
            <a:r>
              <a:rPr lang="de-DE" dirty="0"/>
              <a:t>Mathematik		DEMAT (Schuljahr 1-4)</a:t>
            </a:r>
          </a:p>
          <a:p>
            <a:endParaRPr lang="de-DE" dirty="0"/>
          </a:p>
          <a:p>
            <a:r>
              <a:rPr lang="de-DE" dirty="0"/>
              <a:t>Sport			Die Abenteuer der kleinen Hexe (Schuljahr 1)</a:t>
            </a:r>
          </a:p>
          <a:p>
            <a:r>
              <a:rPr lang="de-DE" dirty="0"/>
              <a:t>				Motorischer Test NRW (Schuljahr 4)</a:t>
            </a:r>
          </a:p>
          <a:p>
            <a:r>
              <a:rPr lang="de-DE" dirty="0"/>
              <a:t>				</a:t>
            </a:r>
          </a:p>
        </p:txBody>
      </p:sp>
    </p:spTree>
    <p:extLst>
      <p:ext uri="{BB962C8B-B14F-4D97-AF65-F5344CB8AC3E}">
        <p14:creationId xmlns:p14="http://schemas.microsoft.com/office/powerpoint/2010/main" val="3747292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65D42-8772-5949-9F47-A6513C453C8A}"/>
              </a:ext>
            </a:extLst>
          </p:cNvPr>
          <p:cNvSpPr>
            <a:spLocks noGrp="1"/>
          </p:cNvSpPr>
          <p:nvPr>
            <p:ph type="title"/>
          </p:nvPr>
        </p:nvSpPr>
        <p:spPr/>
        <p:txBody>
          <a:bodyPr/>
          <a:lstStyle/>
          <a:p>
            <a:pPr algn="ctr"/>
            <a:r>
              <a:rPr lang="de-DE" dirty="0">
                <a:solidFill>
                  <a:srgbClr val="0070C0"/>
                </a:solidFill>
              </a:rPr>
              <a:t>Zusammenfassend: Leistung in den neuen Lehrplänen</a:t>
            </a:r>
          </a:p>
        </p:txBody>
      </p:sp>
      <p:sp>
        <p:nvSpPr>
          <p:cNvPr id="3" name="Inhaltsplatzhalter 2">
            <a:extLst>
              <a:ext uri="{FF2B5EF4-FFF2-40B4-BE49-F238E27FC236}">
                <a16:creationId xmlns:a16="http://schemas.microsoft.com/office/drawing/2014/main" id="{A1856526-1E68-1E42-9E07-8DE861F99166}"/>
              </a:ext>
            </a:extLst>
          </p:cNvPr>
          <p:cNvSpPr>
            <a:spLocks noGrp="1"/>
          </p:cNvSpPr>
          <p:nvPr>
            <p:ph idx="1"/>
          </p:nvPr>
        </p:nvSpPr>
        <p:spPr/>
        <p:txBody>
          <a:bodyPr/>
          <a:lstStyle/>
          <a:p>
            <a:pPr marL="0" indent="0"/>
            <a:r>
              <a:rPr lang="de-DE" dirty="0"/>
              <a:t>„Zur Bewertung der Leistung sind die Lernausgangslage und der individuelle Fortschritt ebenso bedeutsam wie der bereits erreichte Lernstand.“ </a:t>
            </a:r>
            <a:br>
              <a:rPr lang="de-DE" dirty="0"/>
            </a:br>
            <a:endParaRPr lang="de-DE" dirty="0"/>
          </a:p>
          <a:p>
            <a:pPr marL="0" indent="0"/>
            <a:r>
              <a:rPr lang="de-DE" dirty="0"/>
              <a:t>„Als Leistung werden nicht nur Ergebnisse, sondern auch Anstrengungen und Lernfortschritte bewertet.“ </a:t>
            </a:r>
          </a:p>
          <a:p>
            <a:endParaRPr lang="de-DE" dirty="0"/>
          </a:p>
          <a:p>
            <a:pPr marL="0" indent="0"/>
            <a:r>
              <a:rPr lang="de-DE" b="1" dirty="0"/>
              <a:t>„Die Kriterien der Leistungsbewertung sind für die Schülerinnen und Schüler transparent und vermitteln durch individuelle Rückmeldung Erkenntnisse über die individuelle Lernentwicklung."</a:t>
            </a:r>
          </a:p>
        </p:txBody>
      </p:sp>
    </p:spTree>
    <p:extLst>
      <p:ext uri="{BB962C8B-B14F-4D97-AF65-F5344CB8AC3E}">
        <p14:creationId xmlns:p14="http://schemas.microsoft.com/office/powerpoint/2010/main" val="392143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A6AA6-8FE3-F2A6-048F-D991E97478BC}"/>
              </a:ext>
            </a:extLst>
          </p:cNvPr>
          <p:cNvSpPr>
            <a:spLocks noGrp="1"/>
          </p:cNvSpPr>
          <p:nvPr>
            <p:ph type="title"/>
          </p:nvPr>
        </p:nvSpPr>
        <p:spPr/>
        <p:txBody>
          <a:bodyPr/>
          <a:lstStyle/>
          <a:p>
            <a:pPr algn="ctr"/>
            <a:r>
              <a:rPr lang="de-DE" dirty="0">
                <a:solidFill>
                  <a:srgbClr val="0070C0"/>
                </a:solidFill>
              </a:rPr>
              <a:t>Aufbau/ Struktur des Leistungskonzepts </a:t>
            </a:r>
          </a:p>
        </p:txBody>
      </p:sp>
      <p:sp>
        <p:nvSpPr>
          <p:cNvPr id="4" name="Rectangle 1">
            <a:extLst>
              <a:ext uri="{FF2B5EF4-FFF2-40B4-BE49-F238E27FC236}">
                <a16:creationId xmlns:a16="http://schemas.microsoft.com/office/drawing/2014/main" id="{7D546A35-2CD7-94BE-B644-9F32F8A6E430}"/>
              </a:ext>
            </a:extLst>
          </p:cNvPr>
          <p:cNvSpPr>
            <a:spLocks noGrp="1" noChangeArrowheads="1"/>
          </p:cNvSpPr>
          <p:nvPr>
            <p:ph idx="1"/>
          </p:nvPr>
        </p:nvSpPr>
        <p:spPr bwMode="auto">
          <a:xfrm>
            <a:off x="609600" y="1967937"/>
            <a:ext cx="11103024"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887413" algn="l"/>
                <a:tab pos="5754688" algn="r"/>
              </a:tabLst>
              <a:defRPr>
                <a:solidFill>
                  <a:schemeClr val="tx1"/>
                </a:solidFill>
                <a:latin typeface="Arial" panose="020B0604020202020204" pitchFamily="34" charset="0"/>
              </a:defRPr>
            </a:lvl1pPr>
            <a:lvl2pPr eaLnBrk="0" hangingPunct="0">
              <a:tabLst>
                <a:tab pos="887413" algn="l"/>
                <a:tab pos="5754688" algn="r"/>
              </a:tabLst>
              <a:defRPr>
                <a:solidFill>
                  <a:schemeClr val="tx1"/>
                </a:solidFill>
                <a:latin typeface="Arial" panose="020B0604020202020204" pitchFamily="34" charset="0"/>
              </a:defRPr>
            </a:lvl2pPr>
            <a:lvl3pPr eaLnBrk="0" hangingPunct="0">
              <a:tabLst>
                <a:tab pos="887413" algn="l"/>
                <a:tab pos="5754688" algn="r"/>
              </a:tabLst>
              <a:defRPr>
                <a:solidFill>
                  <a:schemeClr val="tx1"/>
                </a:solidFill>
                <a:latin typeface="Arial" panose="020B0604020202020204" pitchFamily="34" charset="0"/>
              </a:defRPr>
            </a:lvl3pPr>
            <a:lvl4pPr eaLnBrk="0" hangingPunct="0">
              <a:tabLst>
                <a:tab pos="887413" algn="l"/>
                <a:tab pos="5754688" algn="r"/>
              </a:tabLst>
              <a:defRPr>
                <a:solidFill>
                  <a:schemeClr val="tx1"/>
                </a:solidFill>
                <a:latin typeface="Arial" panose="020B0604020202020204" pitchFamily="34" charset="0"/>
              </a:defRPr>
            </a:lvl4pPr>
            <a:lvl5pPr eaLnBrk="0" hangingPunct="0">
              <a:tabLst>
                <a:tab pos="887413"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de-DE"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1</a:t>
            </a:r>
            <a:r>
              <a:rPr lang="de-DE" altLang="de-DE"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Grundsätze der Leistungsbewertung (z.B. Anforderungsbereiche, Selbsteinschätzung…)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2 Fächerübergreifende Kriterien für die Bewertung „sonstiger Leistungen"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2.1</a:t>
            </a:r>
            <a:r>
              <a:rPr lang="de-DE" altLang="ja-JP"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Mündliche Mitarbeit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2.2</a:t>
            </a:r>
            <a:r>
              <a:rPr lang="de-DE" altLang="ja-JP"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Heft- und Mappenführung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2.3 Referate und Präsentationen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2.4</a:t>
            </a:r>
            <a:r>
              <a:rPr lang="de-DE" altLang="ja-JP"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Gruppenarbeit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3 Leistungsbewertung in den Fächern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 Leistungsbeurteilung im Fach…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3.1.1  Grundlagen der Leistungsbewertung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3.1.2  Klassenarbeiten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3.1.3  Ermittlung der Zeugniszensur</a:t>
            </a: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lang="de-DE" altLang="ja-JP" sz="1800" dirty="0">
                <a:latin typeface="+mn-lt"/>
                <a:ea typeface="MS Mincho" panose="02020609040205080304" pitchFamily="49" charset="-128"/>
                <a:cs typeface="Times New Roman" panose="02020603050405020304" pitchFamily="18" charset="0"/>
              </a:rPr>
              <a:t>4 </a:t>
            </a:r>
            <a:r>
              <a:rPr lang="de-DE" altLang="ja-JP" sz="1800" dirty="0" err="1">
                <a:latin typeface="+mn-lt"/>
                <a:ea typeface="MS Mincho" panose="02020609040205080304" pitchFamily="49" charset="-128"/>
                <a:cs typeface="Times New Roman" panose="02020603050405020304" pitchFamily="18" charset="0"/>
              </a:rPr>
              <a:t>Zensurenschlüssel</a:t>
            </a:r>
            <a:endParaRPr lang="de-DE" altLang="ja-JP" sz="1800" dirty="0">
              <a:latin typeface="+mn-lt"/>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effectLst/>
                <a:latin typeface="+mn-lt"/>
                <a:ea typeface="MS Mincho" panose="02020609040205080304" pitchFamily="49" charset="-128"/>
                <a:cs typeface="Times New Roman" panose="02020603050405020304" pitchFamily="18" charset="0"/>
              </a:rPr>
              <a:t>5 Nachteilsausgleich</a:t>
            </a: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lang="de-DE" altLang="ja-JP" sz="1800" dirty="0">
                <a:latin typeface="+mn-lt"/>
                <a:ea typeface="MS Mincho" panose="02020609040205080304" pitchFamily="49" charset="-128"/>
                <a:cs typeface="Times New Roman" panose="02020603050405020304" pitchFamily="18" charset="0"/>
              </a:rPr>
              <a:t>6 Leistungsbewertung bei Kindern mit Migrationshintergrund</a:t>
            </a:r>
            <a:r>
              <a:rPr kumimoji="0" lang="de-DE" altLang="ja-JP" sz="1400" b="0" i="0" u="none" strike="noStrike" cap="none" normalizeH="0" baseline="0" dirty="0">
                <a:ln>
                  <a:noFill/>
                </a:ln>
                <a:effectLst/>
                <a:latin typeface="+mn-lt"/>
                <a:ea typeface="MS Mincho" panose="02020609040205080304" pitchFamily="49" charset="-128"/>
                <a:cs typeface="Times New Roman" panose="02020603050405020304" pitchFamily="18" charset="0"/>
              </a:rPr>
              <a:t>	</a:t>
            </a:r>
            <a:endParaRPr kumimoji="0" lang="de-DE" altLang="ja-JP" sz="1400"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4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a:t>
            </a:r>
            <a:r>
              <a:rPr kumimoji="0" lang="de-DE" altLang="ja-JP" sz="1000" b="0" i="0" u="none" strike="noStrike" cap="none" normalizeH="0" baseline="0" dirty="0">
                <a:ln>
                  <a:noFill/>
                </a:ln>
                <a:solidFill>
                  <a:schemeClr val="tx1"/>
                </a:solidFill>
                <a:effectLst/>
                <a:latin typeface="Verdana" panose="020B0604030504040204" pitchFamily="34" charset="0"/>
                <a:ea typeface="MS Mincho" panose="02020609040205080304" pitchFamily="49" charset="-128"/>
                <a:cs typeface="Times New Roman" panose="02020603050405020304" pitchFamily="18" charset="0"/>
              </a:rPr>
              <a:t>	</a:t>
            </a:r>
            <a:endParaRPr kumimoji="0" lang="de-DE" altLang="ja-JP" sz="1000" b="0" i="0" u="none" strike="noStrike" cap="none" normalizeH="0" baseline="0" dirty="0">
              <a:ln>
                <a:noFill/>
              </a:ln>
              <a:solidFill>
                <a:schemeClr val="tx1"/>
              </a:solidFill>
              <a:effectLst/>
            </a:endParaRPr>
          </a:p>
        </p:txBody>
      </p:sp>
      <p:sp>
        <p:nvSpPr>
          <p:cNvPr id="3" name="Textfeld 2">
            <a:extLst>
              <a:ext uri="{FF2B5EF4-FFF2-40B4-BE49-F238E27FC236}">
                <a16:creationId xmlns:a16="http://schemas.microsoft.com/office/drawing/2014/main" id="{A9B340EA-84E1-ACDB-DA65-7AC4C41C0ABC}"/>
              </a:ext>
            </a:extLst>
          </p:cNvPr>
          <p:cNvSpPr txBox="1"/>
          <p:nvPr/>
        </p:nvSpPr>
        <p:spPr>
          <a:xfrm>
            <a:off x="6960096" y="3068960"/>
            <a:ext cx="4464496" cy="1200329"/>
          </a:xfrm>
          <a:prstGeom prst="rect">
            <a:avLst/>
          </a:prstGeom>
          <a:noFill/>
        </p:spPr>
        <p:txBody>
          <a:bodyPr wrap="square" rtlCol="0">
            <a:spAutoFit/>
          </a:bodyPr>
          <a:lstStyle/>
          <a:p>
            <a:r>
              <a:rPr lang="de-DE" dirty="0">
                <a:highlight>
                  <a:srgbClr val="FFFF00"/>
                </a:highlight>
              </a:rPr>
              <a:t>Zu beachten </a:t>
            </a:r>
            <a:r>
              <a:rPr lang="de-DE" sz="1800" b="1" dirty="0">
                <a:effectLst/>
                <a:highlight>
                  <a:srgbClr val="FFFF00"/>
                </a:highlight>
                <a:latin typeface="Arial" panose="020B0604020202020204" pitchFamily="34" charset="0"/>
              </a:rPr>
              <a:t>Beurteilungsbereich „Sonstige Leistungen im Unterricht“ </a:t>
            </a:r>
            <a:endParaRPr lang="de-DE" dirty="0">
              <a:highlight>
                <a:srgbClr val="FFFF00"/>
              </a:highlight>
            </a:endParaRPr>
          </a:p>
          <a:p>
            <a:r>
              <a:rPr lang="de-DE" dirty="0">
                <a:highlight>
                  <a:srgbClr val="FFFF00"/>
                </a:highlight>
              </a:rPr>
              <a:t>nach den neuen Lehrplänen im Bereich „Leistungen fördern und bewerten“</a:t>
            </a:r>
          </a:p>
        </p:txBody>
      </p:sp>
      <p:sp>
        <p:nvSpPr>
          <p:cNvPr id="5" name="Textfeld 4">
            <a:extLst>
              <a:ext uri="{FF2B5EF4-FFF2-40B4-BE49-F238E27FC236}">
                <a16:creationId xmlns:a16="http://schemas.microsoft.com/office/drawing/2014/main" id="{89C28EE9-809F-5EF5-0286-1B2094997303}"/>
              </a:ext>
            </a:extLst>
          </p:cNvPr>
          <p:cNvSpPr txBox="1"/>
          <p:nvPr/>
        </p:nvSpPr>
        <p:spPr>
          <a:xfrm>
            <a:off x="8400256" y="4580325"/>
            <a:ext cx="2448272" cy="646331"/>
          </a:xfrm>
          <a:prstGeom prst="rect">
            <a:avLst/>
          </a:prstGeom>
          <a:noFill/>
        </p:spPr>
        <p:txBody>
          <a:bodyPr wrap="square" rtlCol="0">
            <a:spAutoFit/>
          </a:bodyPr>
          <a:lstStyle/>
          <a:p>
            <a:r>
              <a:rPr lang="de-DE" dirty="0">
                <a:highlight>
                  <a:srgbClr val="FFFF00"/>
                </a:highlight>
              </a:rPr>
              <a:t>Beispielarbeitspläne laut QUA-</a:t>
            </a:r>
            <a:r>
              <a:rPr lang="de-DE" dirty="0" err="1">
                <a:highlight>
                  <a:srgbClr val="FFFF00"/>
                </a:highlight>
              </a:rPr>
              <a:t>LiS</a:t>
            </a:r>
            <a:endParaRPr lang="de-DE" dirty="0">
              <a:highlight>
                <a:srgbClr val="FFFF00"/>
              </a:highlight>
            </a:endParaRPr>
          </a:p>
        </p:txBody>
      </p:sp>
    </p:spTree>
    <p:extLst>
      <p:ext uri="{BB962C8B-B14F-4D97-AF65-F5344CB8AC3E}">
        <p14:creationId xmlns:p14="http://schemas.microsoft.com/office/powerpoint/2010/main" val="86268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B5F00-2FA5-D24F-8FF9-D482D5554344}"/>
              </a:ext>
            </a:extLst>
          </p:cNvPr>
          <p:cNvSpPr>
            <a:spLocks noGrp="1"/>
          </p:cNvSpPr>
          <p:nvPr>
            <p:ph type="title"/>
          </p:nvPr>
        </p:nvSpPr>
        <p:spPr/>
        <p:txBody>
          <a:bodyPr/>
          <a:lstStyle/>
          <a:p>
            <a:r>
              <a:rPr lang="de-DE" dirty="0">
                <a:solidFill>
                  <a:srgbClr val="0070C0"/>
                </a:solidFill>
              </a:rPr>
              <a:t>Grundlagen der Leistungsbewertung am Beispiel</a:t>
            </a:r>
            <a:br>
              <a:rPr lang="de-DE" dirty="0">
                <a:solidFill>
                  <a:srgbClr val="0070C0"/>
                </a:solidFill>
              </a:rPr>
            </a:br>
            <a:r>
              <a:rPr lang="de-DE" dirty="0">
                <a:solidFill>
                  <a:srgbClr val="0070C0"/>
                </a:solidFill>
              </a:rPr>
              <a:t>Deutsch Klasse 1</a:t>
            </a:r>
          </a:p>
        </p:txBody>
      </p:sp>
      <p:sp>
        <p:nvSpPr>
          <p:cNvPr id="3" name="Inhaltsplatzhalter 2">
            <a:extLst>
              <a:ext uri="{FF2B5EF4-FFF2-40B4-BE49-F238E27FC236}">
                <a16:creationId xmlns:a16="http://schemas.microsoft.com/office/drawing/2014/main" id="{B1447D85-10C4-5F40-A6C0-013E75EFE0BE}"/>
              </a:ext>
            </a:extLst>
          </p:cNvPr>
          <p:cNvSpPr>
            <a:spLocks noGrp="1"/>
          </p:cNvSpPr>
          <p:nvPr>
            <p:ph idx="1"/>
          </p:nvPr>
        </p:nvSpPr>
        <p:spPr/>
        <p:txBody>
          <a:bodyPr/>
          <a:lstStyle/>
          <a:p>
            <a:r>
              <a:rPr lang="de-DE" b="1" dirty="0"/>
              <a:t>Leistungsbewertung Deutsch Klasse 1</a:t>
            </a:r>
            <a:endParaRPr lang="de-DE" dirty="0"/>
          </a:p>
          <a:p>
            <a:r>
              <a:rPr lang="de-DE" dirty="0"/>
              <a:t>	Im ersten Schuljahr werden entsprechend der Kompetenzerwartungen die Leistungen überwiegend beobachtet und es erfolgen nur wenige schriftliche Kontrollen. Kurze Lernzielkontrollen dienen der Beobachtung der Lernentwicklung, zur Diagnose und als Grundlage für die Unterrichtsentwicklung, die Rückmeldung erfolgt im Gespräch mit den </a:t>
            </a:r>
            <a:r>
              <a:rPr lang="de-DE" dirty="0" err="1"/>
              <a:t>SchülerInnen</a:t>
            </a:r>
            <a:r>
              <a:rPr lang="de-DE" dirty="0"/>
              <a:t> und deren Eltern. Schwerpunkt ist der Aufbau von Lese- und Schreibmotivation sowie das Erlernen der Grundschrift. </a:t>
            </a:r>
          </a:p>
          <a:p>
            <a:endParaRPr lang="de-DE" dirty="0"/>
          </a:p>
        </p:txBody>
      </p:sp>
    </p:spTree>
    <p:extLst>
      <p:ext uri="{BB962C8B-B14F-4D97-AF65-F5344CB8AC3E}">
        <p14:creationId xmlns:p14="http://schemas.microsoft.com/office/powerpoint/2010/main" val="1013422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
            <a:extLst>
              <a:ext uri="{FF2B5EF4-FFF2-40B4-BE49-F238E27FC236}">
                <a16:creationId xmlns:a16="http://schemas.microsoft.com/office/drawing/2014/main" id="{946C629C-27FF-C113-0414-6D913DFCAB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3288" y="876446"/>
            <a:ext cx="9787207" cy="5505304"/>
          </a:xfrm>
          <a:prstGeom prst="rect">
            <a:avLst/>
          </a:prstGeom>
        </p:spPr>
      </p:pic>
    </p:spTree>
    <p:extLst>
      <p:ext uri="{BB962C8B-B14F-4D97-AF65-F5344CB8AC3E}">
        <p14:creationId xmlns:p14="http://schemas.microsoft.com/office/powerpoint/2010/main" val="3263132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FE9B5E-1D6C-F336-DCE2-E53C41123018}"/>
              </a:ext>
            </a:extLst>
          </p:cNvPr>
          <p:cNvSpPr>
            <a:spLocks noGrp="1"/>
          </p:cNvSpPr>
          <p:nvPr>
            <p:ph type="title"/>
          </p:nvPr>
        </p:nvSpPr>
        <p:spPr/>
        <p:txBody>
          <a:bodyPr/>
          <a:lstStyle/>
          <a:p>
            <a:r>
              <a:rPr lang="de-DE" dirty="0">
                <a:solidFill>
                  <a:srgbClr val="0070C0"/>
                </a:solidFill>
              </a:rPr>
              <a:t>Klassenarbeiten</a:t>
            </a:r>
            <a:br>
              <a:rPr lang="de-DE" dirty="0">
                <a:solidFill>
                  <a:srgbClr val="0070C0"/>
                </a:solidFill>
              </a:rPr>
            </a:br>
            <a:r>
              <a:rPr lang="de-DE" dirty="0">
                <a:solidFill>
                  <a:srgbClr val="0070C0"/>
                </a:solidFill>
              </a:rPr>
              <a:t>am Beispiel Deutsch Klasse 2</a:t>
            </a:r>
          </a:p>
        </p:txBody>
      </p:sp>
      <p:graphicFrame>
        <p:nvGraphicFramePr>
          <p:cNvPr id="4" name="Inhaltsplatzhalter 3">
            <a:extLst>
              <a:ext uri="{FF2B5EF4-FFF2-40B4-BE49-F238E27FC236}">
                <a16:creationId xmlns:a16="http://schemas.microsoft.com/office/drawing/2014/main" id="{D226DF44-DF41-CCA3-B50A-191A86298309}"/>
              </a:ext>
            </a:extLst>
          </p:cNvPr>
          <p:cNvGraphicFramePr>
            <a:graphicFrameLocks noGrp="1"/>
          </p:cNvGraphicFramePr>
          <p:nvPr>
            <p:ph idx="1"/>
            <p:extLst>
              <p:ext uri="{D42A27DB-BD31-4B8C-83A1-F6EECF244321}">
                <p14:modId xmlns:p14="http://schemas.microsoft.com/office/powerpoint/2010/main" val="1643229889"/>
              </p:ext>
            </p:extLst>
          </p:nvPr>
        </p:nvGraphicFramePr>
        <p:xfrm>
          <a:off x="1127448" y="1676400"/>
          <a:ext cx="8928992" cy="4914417"/>
        </p:xfrm>
        <a:graphic>
          <a:graphicData uri="http://schemas.openxmlformats.org/drawingml/2006/table">
            <a:tbl>
              <a:tblPr firstRow="1" firstCol="1" bandRow="1">
                <a:tableStyleId>{5C22544A-7EE6-4342-B048-85BDC9FD1C3A}</a:tableStyleId>
              </a:tblPr>
              <a:tblGrid>
                <a:gridCol w="1620113">
                  <a:extLst>
                    <a:ext uri="{9D8B030D-6E8A-4147-A177-3AD203B41FA5}">
                      <a16:colId xmlns:a16="http://schemas.microsoft.com/office/drawing/2014/main" val="2819740005"/>
                    </a:ext>
                  </a:extLst>
                </a:gridCol>
                <a:gridCol w="2201701">
                  <a:extLst>
                    <a:ext uri="{9D8B030D-6E8A-4147-A177-3AD203B41FA5}">
                      <a16:colId xmlns:a16="http://schemas.microsoft.com/office/drawing/2014/main" val="2874924604"/>
                    </a:ext>
                  </a:extLst>
                </a:gridCol>
                <a:gridCol w="2211853">
                  <a:extLst>
                    <a:ext uri="{9D8B030D-6E8A-4147-A177-3AD203B41FA5}">
                      <a16:colId xmlns:a16="http://schemas.microsoft.com/office/drawing/2014/main" val="2645373871"/>
                    </a:ext>
                  </a:extLst>
                </a:gridCol>
                <a:gridCol w="2895325">
                  <a:extLst>
                    <a:ext uri="{9D8B030D-6E8A-4147-A177-3AD203B41FA5}">
                      <a16:colId xmlns:a16="http://schemas.microsoft.com/office/drawing/2014/main" val="1481609369"/>
                    </a:ext>
                  </a:extLst>
                </a:gridCol>
              </a:tblGrid>
              <a:tr h="289314">
                <a:tc gridSpan="4">
                  <a:txBody>
                    <a:bodyPr/>
                    <a:lstStyle/>
                    <a:p>
                      <a:pPr algn="ctr">
                        <a:lnSpc>
                          <a:spcPct val="150000"/>
                        </a:lnSpc>
                      </a:pPr>
                      <a:r>
                        <a:rPr lang="de-DE" sz="1400" dirty="0">
                          <a:effectLst/>
                        </a:rPr>
                        <a:t>Lernzielkontrollen im Fach Deutsch Jahrgang 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155147398"/>
                  </a:ext>
                </a:extLst>
              </a:tr>
              <a:tr h="289314">
                <a:tc rowSpan="2">
                  <a:txBody>
                    <a:bodyPr/>
                    <a:lstStyle/>
                    <a:p>
                      <a:pPr algn="l">
                        <a:lnSpc>
                          <a:spcPct val="150000"/>
                        </a:lnSpc>
                      </a:pPr>
                      <a:r>
                        <a:rPr lang="de-DE" sz="1400" b="1" dirty="0">
                          <a:solidFill>
                            <a:schemeClr val="tx1"/>
                          </a:solidFill>
                          <a:effectLst/>
                        </a:rPr>
                        <a:t>Lesen</a:t>
                      </a:r>
                      <a:endPar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rowSpan="2">
                  <a:txBody>
                    <a:bodyPr/>
                    <a:lstStyle/>
                    <a:p>
                      <a:pPr algn="l">
                        <a:lnSpc>
                          <a:spcPct val="150000"/>
                        </a:lnSpc>
                      </a:pPr>
                      <a:r>
                        <a:rPr lang="de-DE" sz="1400" b="1" dirty="0">
                          <a:solidFill>
                            <a:schemeClr val="tx1"/>
                          </a:solidFill>
                          <a:effectLst/>
                        </a:rPr>
                        <a:t>Rechtschreiben</a:t>
                      </a:r>
                      <a:endPar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gridSpan="2">
                  <a:txBody>
                    <a:bodyPr/>
                    <a:lstStyle/>
                    <a:p>
                      <a:pPr algn="ctr">
                        <a:lnSpc>
                          <a:spcPct val="150000"/>
                        </a:lnSpc>
                      </a:pPr>
                      <a:r>
                        <a:rPr lang="de-DE" sz="1400" b="1" dirty="0">
                          <a:effectLst/>
                        </a:rPr>
                        <a:t>Sprachgebrauch</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hMerge="1">
                  <a:txBody>
                    <a:bodyPr/>
                    <a:lstStyle/>
                    <a:p>
                      <a:endParaRPr lang="de-DE"/>
                    </a:p>
                  </a:txBody>
                  <a:tcPr/>
                </a:tc>
                <a:extLst>
                  <a:ext uri="{0D108BD9-81ED-4DB2-BD59-A6C34878D82A}">
                    <a16:rowId xmlns:a16="http://schemas.microsoft.com/office/drawing/2014/main" val="2529287530"/>
                  </a:ext>
                </a:extLst>
              </a:tr>
              <a:tr h="549129">
                <a:tc vMerge="1">
                  <a:txBody>
                    <a:bodyPr/>
                    <a:lstStyle/>
                    <a:p>
                      <a:endParaRPr lang="de-DE"/>
                    </a:p>
                  </a:txBody>
                  <a:tcPr/>
                </a:tc>
                <a:tc vMerge="1">
                  <a:txBody>
                    <a:bodyPr/>
                    <a:lstStyle/>
                    <a:p>
                      <a:endParaRPr lang="de-DE"/>
                    </a:p>
                  </a:txBody>
                  <a:tcPr/>
                </a:tc>
                <a:tc>
                  <a:txBody>
                    <a:bodyPr/>
                    <a:lstStyle/>
                    <a:p>
                      <a:pPr algn="l">
                        <a:lnSpc>
                          <a:spcPct val="150000"/>
                        </a:lnSpc>
                      </a:pPr>
                      <a:r>
                        <a:rPr lang="de-DE" sz="1400" b="1" dirty="0">
                          <a:solidFill>
                            <a:schemeClr val="tx1"/>
                          </a:solidFill>
                          <a:effectLst/>
                        </a:rPr>
                        <a:t>Texte verfassen</a:t>
                      </a:r>
                      <a:endPar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l">
                        <a:lnSpc>
                          <a:spcPct val="150000"/>
                        </a:lnSpc>
                      </a:pPr>
                      <a:r>
                        <a:rPr lang="de-DE" sz="1400" b="1" dirty="0">
                          <a:solidFill>
                            <a:schemeClr val="tx1"/>
                          </a:solidFill>
                          <a:effectLst/>
                        </a:rPr>
                        <a:t>Sprache untersuchen/ Grammatik</a:t>
                      </a:r>
                      <a:endPar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120978843"/>
                  </a:ext>
                </a:extLst>
              </a:tr>
              <a:tr h="839801">
                <a:tc>
                  <a:txBody>
                    <a:bodyPr/>
                    <a:lstStyle/>
                    <a:p>
                      <a:pPr algn="l">
                        <a:lnSpc>
                          <a:spcPct val="150000"/>
                        </a:lnSpc>
                      </a:pPr>
                      <a:r>
                        <a:rPr lang="de-DE" sz="1400" b="0" dirty="0">
                          <a:solidFill>
                            <a:schemeClr val="tx1"/>
                          </a:solidFill>
                          <a:effectLst/>
                        </a:rPr>
                        <a:t>1 Lernzielkontrolle pro Halbjahr</a:t>
                      </a:r>
                      <a:endParaRPr lang="de-D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l">
                        <a:lnSpc>
                          <a:spcPct val="150000"/>
                        </a:lnSpc>
                      </a:pPr>
                      <a:r>
                        <a:rPr lang="de-DE" sz="1400" b="0" dirty="0">
                          <a:solidFill>
                            <a:schemeClr val="tx1"/>
                          </a:solidFill>
                          <a:effectLst/>
                        </a:rPr>
                        <a:t>1 Lernzielkontrolle pro Halbjahr</a:t>
                      </a:r>
                      <a:endParaRPr lang="de-D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l">
                        <a:lnSpc>
                          <a:spcPct val="150000"/>
                        </a:lnSpc>
                      </a:pPr>
                      <a:r>
                        <a:rPr lang="de-DE" sz="1400" b="0" dirty="0">
                          <a:solidFill>
                            <a:schemeClr val="tx1"/>
                          </a:solidFill>
                          <a:effectLst/>
                        </a:rPr>
                        <a:t>2 kriteriengeleitete Schreibanlässe pro Halbjahr</a:t>
                      </a:r>
                      <a:endParaRPr lang="de-D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l">
                        <a:lnSpc>
                          <a:spcPct val="150000"/>
                        </a:lnSpc>
                      </a:pPr>
                      <a:r>
                        <a:rPr lang="de-DE" sz="1400" b="0" dirty="0">
                          <a:solidFill>
                            <a:schemeClr val="tx1"/>
                          </a:solidFill>
                          <a:effectLst/>
                        </a:rPr>
                        <a:t>1 Lernzielkontrolle pro Halbjahr</a:t>
                      </a:r>
                      <a:endParaRPr lang="de-D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454349326"/>
                  </a:ext>
                </a:extLst>
              </a:tr>
              <a:tr h="2448058">
                <a:tc>
                  <a:txBody>
                    <a:bodyPr/>
                    <a:lstStyle/>
                    <a:p>
                      <a:pPr algn="l">
                        <a:lnSpc>
                          <a:spcPct val="150000"/>
                        </a:lnSpc>
                      </a:pPr>
                      <a:r>
                        <a:rPr lang="de-DE" sz="1400" b="0" dirty="0">
                          <a:solidFill>
                            <a:schemeClr val="tx1"/>
                          </a:solidFill>
                          <a:effectLst/>
                        </a:rPr>
                        <a:t>Inhaltsbezogener </a:t>
                      </a:r>
                      <a:r>
                        <a:rPr lang="de-DE" sz="1400" b="0" dirty="0" err="1">
                          <a:solidFill>
                            <a:schemeClr val="tx1"/>
                          </a:solidFill>
                          <a:effectLst/>
                        </a:rPr>
                        <a:t>Verständnistest</a:t>
                      </a:r>
                      <a:r>
                        <a:rPr lang="de-DE" sz="1400" b="0" dirty="0">
                          <a:solidFill>
                            <a:schemeClr val="tx1"/>
                          </a:solidFill>
                          <a:effectLst/>
                        </a:rPr>
                        <a:t> </a:t>
                      </a:r>
                    </a:p>
                    <a:p>
                      <a:pPr algn="l">
                        <a:lnSpc>
                          <a:spcPct val="150000"/>
                        </a:lnSpc>
                      </a:pPr>
                      <a:r>
                        <a:rPr lang="de-DE" sz="1400" b="0" dirty="0">
                          <a:solidFill>
                            <a:schemeClr val="tx1"/>
                          </a:solidFill>
                          <a:effectLst/>
                        </a:rPr>
                        <a:t> </a:t>
                      </a:r>
                      <a:endParaRPr lang="de-D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l">
                        <a:lnSpc>
                          <a:spcPct val="150000"/>
                        </a:lnSpc>
                      </a:pPr>
                      <a:r>
                        <a:rPr lang="de-DE" sz="1400" b="0" dirty="0">
                          <a:solidFill>
                            <a:schemeClr val="tx1"/>
                          </a:solidFill>
                          <a:effectLst/>
                        </a:rPr>
                        <a:t>1. </a:t>
                      </a:r>
                      <a:r>
                        <a:rPr lang="de-DE" sz="1400" b="0" dirty="0" err="1">
                          <a:solidFill>
                            <a:schemeClr val="tx1"/>
                          </a:solidFill>
                          <a:effectLst/>
                        </a:rPr>
                        <a:t>Abschreibübungen</a:t>
                      </a:r>
                      <a:br>
                        <a:rPr lang="de-DE" sz="1400" b="0" dirty="0">
                          <a:solidFill>
                            <a:schemeClr val="tx1"/>
                          </a:solidFill>
                          <a:effectLst/>
                        </a:rPr>
                      </a:br>
                      <a:r>
                        <a:rPr lang="de-DE" sz="1400" b="0" dirty="0">
                          <a:solidFill>
                            <a:schemeClr val="tx1"/>
                          </a:solidFill>
                          <a:effectLst/>
                        </a:rPr>
                        <a:t>2. Wort-Bild-Test</a:t>
                      </a:r>
                      <a:br>
                        <a:rPr lang="de-DE" sz="1400" b="0" dirty="0">
                          <a:solidFill>
                            <a:schemeClr val="tx1"/>
                          </a:solidFill>
                          <a:effectLst/>
                        </a:rPr>
                      </a:br>
                      <a:r>
                        <a:rPr lang="de-DE" sz="1400" b="0" dirty="0">
                          <a:solidFill>
                            <a:schemeClr val="tx1"/>
                          </a:solidFill>
                          <a:effectLst/>
                        </a:rPr>
                        <a:t>3. </a:t>
                      </a:r>
                      <a:r>
                        <a:rPr lang="de-DE" sz="1400" b="0" dirty="0" err="1">
                          <a:solidFill>
                            <a:schemeClr val="tx1"/>
                          </a:solidFill>
                          <a:effectLst/>
                        </a:rPr>
                        <a:t>Nachschlag-übungen</a:t>
                      </a:r>
                      <a:r>
                        <a:rPr lang="de-DE" sz="1400" b="0" dirty="0">
                          <a:solidFill>
                            <a:schemeClr val="tx1"/>
                          </a:solidFill>
                          <a:effectLst/>
                        </a:rPr>
                        <a:t> im </a:t>
                      </a:r>
                    </a:p>
                    <a:p>
                      <a:pPr algn="l">
                        <a:lnSpc>
                          <a:spcPct val="150000"/>
                        </a:lnSpc>
                      </a:pPr>
                      <a:r>
                        <a:rPr lang="de-DE" sz="1400" b="0" dirty="0" err="1">
                          <a:solidFill>
                            <a:schemeClr val="tx1"/>
                          </a:solidFill>
                          <a:effectLst/>
                        </a:rPr>
                        <a:t>Wörterbuch</a:t>
                      </a:r>
                      <a:r>
                        <a:rPr lang="de-DE" sz="1400" b="0" dirty="0">
                          <a:solidFill>
                            <a:schemeClr val="tx1"/>
                          </a:solidFill>
                          <a:effectLst/>
                        </a:rPr>
                        <a:t> </a:t>
                      </a:r>
                    </a:p>
                    <a:p>
                      <a:pPr algn="l">
                        <a:lnSpc>
                          <a:spcPct val="150000"/>
                        </a:lnSpc>
                      </a:pPr>
                      <a:r>
                        <a:rPr lang="de-DE" sz="1400" b="0" dirty="0">
                          <a:solidFill>
                            <a:schemeClr val="tx1"/>
                          </a:solidFill>
                          <a:effectLst/>
                        </a:rPr>
                        <a:t> </a:t>
                      </a:r>
                      <a:endParaRPr lang="de-D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l">
                        <a:lnSpc>
                          <a:spcPct val="150000"/>
                        </a:lnSpc>
                      </a:pPr>
                      <a:r>
                        <a:rPr lang="de-DE" sz="1400" b="0" dirty="0">
                          <a:solidFill>
                            <a:schemeClr val="tx1"/>
                          </a:solidFill>
                          <a:effectLst/>
                        </a:rPr>
                        <a:t>Beispiele: </a:t>
                      </a:r>
                    </a:p>
                    <a:p>
                      <a:pPr marL="171450" indent="-171450" algn="l">
                        <a:lnSpc>
                          <a:spcPct val="150000"/>
                        </a:lnSpc>
                        <a:buFont typeface="Arial" panose="020B0604020202020204" pitchFamily="34" charset="0"/>
                        <a:buChar char="•"/>
                      </a:pPr>
                      <a:r>
                        <a:rPr lang="de-DE" sz="1400" b="0" dirty="0">
                          <a:solidFill>
                            <a:schemeClr val="tx1"/>
                          </a:solidFill>
                          <a:effectLst/>
                        </a:rPr>
                        <a:t>Bildergeschichte</a:t>
                      </a:r>
                    </a:p>
                    <a:p>
                      <a:pPr marL="171450" indent="-171450" algn="l">
                        <a:lnSpc>
                          <a:spcPct val="150000"/>
                        </a:lnSpc>
                        <a:buFont typeface="Arial" panose="020B0604020202020204" pitchFamily="34" charset="0"/>
                        <a:buChar char="•"/>
                      </a:pPr>
                      <a:r>
                        <a:rPr lang="de-DE" sz="1400" b="0" dirty="0">
                          <a:solidFill>
                            <a:schemeClr val="tx1"/>
                          </a:solidFill>
                          <a:effectLst/>
                        </a:rPr>
                        <a:t>Reizwortgeschichte</a:t>
                      </a:r>
                    </a:p>
                    <a:p>
                      <a:pPr marL="171450" indent="-171450" algn="l">
                        <a:lnSpc>
                          <a:spcPct val="150000"/>
                        </a:lnSpc>
                        <a:buFont typeface="Arial" panose="020B0604020202020204" pitchFamily="34" charset="0"/>
                        <a:buChar char="•"/>
                      </a:pPr>
                      <a:r>
                        <a:rPr lang="de-DE" sz="1400" b="0" dirty="0">
                          <a:solidFill>
                            <a:schemeClr val="tx1"/>
                          </a:solidFill>
                          <a:effectLst/>
                        </a:rPr>
                        <a:t>Geschichten fortsetzen</a:t>
                      </a:r>
                    </a:p>
                    <a:p>
                      <a:pPr marL="171450" indent="-171450" algn="l">
                        <a:lnSpc>
                          <a:spcPct val="150000"/>
                        </a:lnSpc>
                        <a:buFont typeface="Arial" panose="020B0604020202020204" pitchFamily="34" charset="0"/>
                        <a:buChar char="•"/>
                      </a:pPr>
                      <a:r>
                        <a:rPr lang="de-DE" sz="1400" b="0" dirty="0">
                          <a:solidFill>
                            <a:schemeClr val="tx1"/>
                          </a:solidFill>
                          <a:effectLst/>
                        </a:rPr>
                        <a:t>Brief </a:t>
                      </a:r>
                    </a:p>
                    <a:p>
                      <a:pPr marL="171450" indent="-171450" algn="l">
                        <a:lnSpc>
                          <a:spcPct val="150000"/>
                        </a:lnSpc>
                        <a:buFont typeface="Arial" panose="020B0604020202020204" pitchFamily="34" charset="0"/>
                        <a:buChar char="•"/>
                      </a:pPr>
                      <a:r>
                        <a:rPr lang="de-DE" sz="1400" b="0" dirty="0">
                          <a:solidFill>
                            <a:schemeClr val="tx1"/>
                          </a:solidFill>
                          <a:effectLst/>
                        </a:rPr>
                        <a:t>Schreiben in Anlehnung an </a:t>
                      </a:r>
                      <a:r>
                        <a:rPr lang="de-DE" sz="1400" b="0" dirty="0" err="1">
                          <a:solidFill>
                            <a:schemeClr val="tx1"/>
                          </a:solidFill>
                          <a:effectLst/>
                        </a:rPr>
                        <a:t>Bilderbücher</a:t>
                      </a:r>
                      <a:r>
                        <a:rPr lang="de-DE" sz="1400" b="0" dirty="0">
                          <a:solidFill>
                            <a:schemeClr val="tx1"/>
                          </a:solidFill>
                          <a:effectLst/>
                        </a:rPr>
                        <a:t>, Kinderlyrik, etc. </a:t>
                      </a:r>
                    </a:p>
                  </a:txBody>
                  <a:tcPr marL="68580" marR="68580" marT="0" marB="0">
                    <a:solidFill>
                      <a:schemeClr val="tx2">
                        <a:lumMod val="20000"/>
                        <a:lumOff val="80000"/>
                      </a:schemeClr>
                    </a:solidFill>
                  </a:tcPr>
                </a:tc>
                <a:tc>
                  <a:txBody>
                    <a:bodyPr/>
                    <a:lstStyle/>
                    <a:p>
                      <a:pPr algn="l">
                        <a:lnSpc>
                          <a:spcPct val="150000"/>
                        </a:lnSpc>
                      </a:pPr>
                      <a:r>
                        <a:rPr lang="de-DE" sz="1400" b="0" dirty="0">
                          <a:solidFill>
                            <a:schemeClr val="tx1"/>
                          </a:solidFill>
                          <a:effectLst/>
                        </a:rPr>
                        <a:t>Beispiele: </a:t>
                      </a:r>
                      <a:endParaRPr lang="de-DE" sz="1400" b="0" dirty="0">
                        <a:solidFill>
                          <a:schemeClr val="tx1"/>
                        </a:solidFill>
                        <a:effectLst/>
                        <a:sym typeface="Symbol" pitchFamily="2" charset="2"/>
                      </a:endParaRPr>
                    </a:p>
                    <a:p>
                      <a:pPr marL="171450" indent="-171450" algn="l">
                        <a:lnSpc>
                          <a:spcPct val="150000"/>
                        </a:lnSpc>
                        <a:buFont typeface="Arial" panose="020B0604020202020204" pitchFamily="34" charset="0"/>
                        <a:buChar char="•"/>
                      </a:pPr>
                      <a:r>
                        <a:rPr lang="de-DE" sz="1400" b="0" dirty="0">
                          <a:solidFill>
                            <a:schemeClr val="tx1"/>
                          </a:solidFill>
                          <a:effectLst/>
                        </a:rPr>
                        <a:t>Wortarten </a:t>
                      </a:r>
                    </a:p>
                    <a:p>
                      <a:pPr marL="171450" indent="-171450" algn="l">
                        <a:lnSpc>
                          <a:spcPct val="150000"/>
                        </a:lnSpc>
                        <a:buFont typeface="Arial" panose="020B0604020202020204" pitchFamily="34" charset="0"/>
                        <a:buChar char="•"/>
                      </a:pPr>
                      <a:r>
                        <a:rPr lang="de-DE" sz="1400" b="0" dirty="0">
                          <a:solidFill>
                            <a:schemeClr val="tx1"/>
                          </a:solidFill>
                          <a:effectLst/>
                        </a:rPr>
                        <a:t>Satzarten / Satzzeichen </a:t>
                      </a:r>
                    </a:p>
                    <a:p>
                      <a:pPr algn="l">
                        <a:lnSpc>
                          <a:spcPct val="150000"/>
                        </a:lnSpc>
                      </a:pPr>
                      <a:r>
                        <a:rPr lang="de-DE" sz="1400" b="0" dirty="0">
                          <a:solidFill>
                            <a:schemeClr val="tx1"/>
                          </a:solidFill>
                          <a:effectLst/>
                        </a:rPr>
                        <a:t> </a:t>
                      </a:r>
                      <a:endParaRPr lang="de-D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467767357"/>
                  </a:ext>
                </a:extLst>
              </a:tr>
              <a:tr h="289314">
                <a:tc>
                  <a:txBody>
                    <a:bodyPr/>
                    <a:lstStyle/>
                    <a:p>
                      <a:pPr algn="just">
                        <a:lnSpc>
                          <a:spcPct val="150000"/>
                        </a:lnSpc>
                      </a:pPr>
                      <a:r>
                        <a:rPr lang="de-DE" sz="1100">
                          <a:effectLst/>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just">
                        <a:lnSpc>
                          <a:spcPct val="150000"/>
                        </a:lnSpc>
                      </a:pPr>
                      <a:r>
                        <a:rPr lang="de-DE" sz="1100">
                          <a:effectLst/>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just">
                        <a:lnSpc>
                          <a:spcPct val="150000"/>
                        </a:lnSpc>
                      </a:pPr>
                      <a:r>
                        <a:rPr lang="de-DE" sz="1100">
                          <a:effectLst/>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just">
                        <a:lnSpc>
                          <a:spcPct val="150000"/>
                        </a:lnSpc>
                      </a:pPr>
                      <a:r>
                        <a:rPr lang="de-DE" sz="1100" dirty="0">
                          <a:effectLst/>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3628564935"/>
                  </a:ext>
                </a:extLst>
              </a:tr>
            </a:tbl>
          </a:graphicData>
        </a:graphic>
      </p:graphicFrame>
    </p:spTree>
    <p:extLst>
      <p:ext uri="{BB962C8B-B14F-4D97-AF65-F5344CB8AC3E}">
        <p14:creationId xmlns:p14="http://schemas.microsoft.com/office/powerpoint/2010/main" val="2070231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DFA71-94AC-E649-8345-9435C3FFA0CC}"/>
              </a:ext>
            </a:extLst>
          </p:cNvPr>
          <p:cNvSpPr>
            <a:spLocks noGrp="1"/>
          </p:cNvSpPr>
          <p:nvPr>
            <p:ph type="title"/>
          </p:nvPr>
        </p:nvSpPr>
        <p:spPr/>
        <p:txBody>
          <a:bodyPr/>
          <a:lstStyle/>
          <a:p>
            <a:r>
              <a:rPr lang="de-DE" dirty="0">
                <a:solidFill>
                  <a:srgbClr val="0070C0"/>
                </a:solidFill>
              </a:rPr>
              <a:t>Ermittlung der Zeugniszensur am Beispiel  Deutschnote Klasse 3</a:t>
            </a:r>
          </a:p>
        </p:txBody>
      </p:sp>
      <p:graphicFrame>
        <p:nvGraphicFramePr>
          <p:cNvPr id="4" name="Inhaltsplatzhalter 3">
            <a:extLst>
              <a:ext uri="{FF2B5EF4-FFF2-40B4-BE49-F238E27FC236}">
                <a16:creationId xmlns:a16="http://schemas.microsoft.com/office/drawing/2014/main" id="{F45268B1-5C94-3F46-B87A-E32C1D118891}"/>
              </a:ext>
            </a:extLst>
          </p:cNvPr>
          <p:cNvGraphicFramePr>
            <a:graphicFrameLocks noGrp="1"/>
          </p:cNvGraphicFramePr>
          <p:nvPr>
            <p:ph idx="1"/>
          </p:nvPr>
        </p:nvGraphicFramePr>
        <p:xfrm>
          <a:off x="609600" y="1855788"/>
          <a:ext cx="109728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005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a:extLst>
              <a:ext uri="{FF2B5EF4-FFF2-40B4-BE49-F238E27FC236}">
                <a16:creationId xmlns:a16="http://schemas.microsoft.com/office/drawing/2014/main" id="{B16791A5-671F-9501-1B0A-F6BD2B052BC6}"/>
              </a:ext>
            </a:extLst>
          </p:cNvPr>
          <p:cNvGraphicFramePr>
            <a:graphicFrameLocks noGrp="1"/>
          </p:cNvGraphicFramePr>
          <p:nvPr>
            <p:ph idx="1"/>
          </p:nvPr>
        </p:nvGraphicFramePr>
        <p:xfrm>
          <a:off x="609600" y="1124744"/>
          <a:ext cx="10972800" cy="5257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a:extLst>
              <a:ext uri="{FF2B5EF4-FFF2-40B4-BE49-F238E27FC236}">
                <a16:creationId xmlns:a16="http://schemas.microsoft.com/office/drawing/2014/main" id="{F22DB292-F8AF-0666-4EE1-6ACE7DD3F7F0}"/>
              </a:ext>
            </a:extLst>
          </p:cNvPr>
          <p:cNvSpPr txBox="1"/>
          <p:nvPr/>
        </p:nvSpPr>
        <p:spPr>
          <a:xfrm>
            <a:off x="5195900" y="3861048"/>
            <a:ext cx="1800200" cy="800219"/>
          </a:xfrm>
          <a:prstGeom prst="rect">
            <a:avLst/>
          </a:prstGeom>
          <a:solidFill>
            <a:schemeClr val="tx2">
              <a:lumMod val="40000"/>
              <a:lumOff val="60000"/>
            </a:schemeClr>
          </a:solidFill>
        </p:spPr>
        <p:txBody>
          <a:bodyPr wrap="square" rtlCol="0">
            <a:spAutoFit/>
          </a:bodyPr>
          <a:lstStyle/>
          <a:p>
            <a:pPr algn="ctr"/>
            <a:r>
              <a:rPr lang="de-DE" dirty="0"/>
              <a:t>Neue </a:t>
            </a:r>
            <a:r>
              <a:rPr lang="de-DE" sz="2800" dirty="0"/>
              <a:t>Lehrpläne</a:t>
            </a:r>
          </a:p>
        </p:txBody>
      </p:sp>
    </p:spTree>
    <p:extLst>
      <p:ext uri="{BB962C8B-B14F-4D97-AF65-F5344CB8AC3E}">
        <p14:creationId xmlns:p14="http://schemas.microsoft.com/office/powerpoint/2010/main" val="3333994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B5F00-2FA5-D24F-8FF9-D482D5554344}"/>
              </a:ext>
            </a:extLst>
          </p:cNvPr>
          <p:cNvSpPr>
            <a:spLocks noGrp="1"/>
          </p:cNvSpPr>
          <p:nvPr>
            <p:ph type="title"/>
          </p:nvPr>
        </p:nvSpPr>
        <p:spPr/>
        <p:txBody>
          <a:bodyPr/>
          <a:lstStyle/>
          <a:p>
            <a:r>
              <a:rPr lang="de-DE" dirty="0">
                <a:solidFill>
                  <a:srgbClr val="0070C0"/>
                </a:solidFill>
              </a:rPr>
              <a:t>Grundlagen der Leistungsbewertung am Beispiel</a:t>
            </a:r>
            <a:br>
              <a:rPr lang="de-DE" dirty="0">
                <a:solidFill>
                  <a:srgbClr val="0070C0"/>
                </a:solidFill>
              </a:rPr>
            </a:br>
            <a:r>
              <a:rPr lang="de-DE" dirty="0">
                <a:solidFill>
                  <a:srgbClr val="0070C0"/>
                </a:solidFill>
              </a:rPr>
              <a:t>Sport</a:t>
            </a:r>
          </a:p>
        </p:txBody>
      </p:sp>
      <p:sp>
        <p:nvSpPr>
          <p:cNvPr id="3" name="Inhaltsplatzhalter 2">
            <a:extLst>
              <a:ext uri="{FF2B5EF4-FFF2-40B4-BE49-F238E27FC236}">
                <a16:creationId xmlns:a16="http://schemas.microsoft.com/office/drawing/2014/main" id="{B1447D85-10C4-5F40-A6C0-013E75EFE0BE}"/>
              </a:ext>
            </a:extLst>
          </p:cNvPr>
          <p:cNvSpPr>
            <a:spLocks noGrp="1"/>
          </p:cNvSpPr>
          <p:nvPr>
            <p:ph idx="1"/>
          </p:nvPr>
        </p:nvSpPr>
        <p:spPr/>
        <p:txBody>
          <a:bodyPr/>
          <a:lstStyle/>
          <a:p>
            <a:r>
              <a:rPr lang="de-DE" b="1" dirty="0"/>
              <a:t>Leistungsbewertung Sport</a:t>
            </a:r>
            <a:endParaRPr lang="de-DE" dirty="0"/>
          </a:p>
          <a:p>
            <a:pPr>
              <a:buFont typeface="Arial" panose="020B0604020202020204" pitchFamily="34" charset="0"/>
              <a:buChar char="•"/>
            </a:pPr>
            <a:r>
              <a:rPr lang="de-DE" dirty="0"/>
              <a:t>Sonstige Leistungen</a:t>
            </a:r>
          </a:p>
          <a:p>
            <a:pPr>
              <a:buFont typeface="Arial" panose="020B0604020202020204" pitchFamily="34" charset="0"/>
              <a:buChar char="•"/>
            </a:pPr>
            <a:r>
              <a:rPr lang="de-DE" dirty="0"/>
              <a:t>Anstrengungsbereitschaft</a:t>
            </a:r>
          </a:p>
          <a:p>
            <a:pPr>
              <a:buFont typeface="Arial" panose="020B0604020202020204" pitchFamily="34" charset="0"/>
              <a:buChar char="•"/>
            </a:pPr>
            <a:r>
              <a:rPr lang="de-DE" dirty="0"/>
              <a:t>Leistungsfortschritt</a:t>
            </a:r>
          </a:p>
          <a:p>
            <a:pPr>
              <a:buFont typeface="Arial" panose="020B0604020202020204" pitchFamily="34" charset="0"/>
              <a:buChar char="•"/>
            </a:pPr>
            <a:r>
              <a:rPr lang="de-DE" dirty="0"/>
              <a:t>Fairness/ soziales Miteinander</a:t>
            </a:r>
          </a:p>
          <a:p>
            <a:pPr>
              <a:buFont typeface="Arial" panose="020B0604020202020204" pitchFamily="34" charset="0"/>
              <a:buChar char="•"/>
            </a:pPr>
            <a:r>
              <a:rPr lang="de-DE" dirty="0"/>
              <a:t>Sportmotorische Fähigkeiten/ Fertigkeiten</a:t>
            </a:r>
          </a:p>
          <a:p>
            <a:pPr>
              <a:buFont typeface="Arial" panose="020B0604020202020204" pitchFamily="34" charset="0"/>
              <a:buChar char="•"/>
            </a:pPr>
            <a:r>
              <a:rPr lang="de-DE" dirty="0"/>
              <a:t>Spielverständnis</a:t>
            </a:r>
          </a:p>
          <a:p>
            <a:pPr>
              <a:buFont typeface="Arial" panose="020B0604020202020204" pitchFamily="34" charset="0"/>
              <a:buChar char="•"/>
            </a:pPr>
            <a:r>
              <a:rPr lang="de-DE" dirty="0"/>
              <a:t>Eigene Ideen miteinbringen</a:t>
            </a:r>
          </a:p>
        </p:txBody>
      </p:sp>
      <p:sp>
        <p:nvSpPr>
          <p:cNvPr id="4" name="Textfeld 3">
            <a:extLst>
              <a:ext uri="{FF2B5EF4-FFF2-40B4-BE49-F238E27FC236}">
                <a16:creationId xmlns:a16="http://schemas.microsoft.com/office/drawing/2014/main" id="{8FB1E064-AD63-37C1-4EC1-B4529D392A61}"/>
              </a:ext>
            </a:extLst>
          </p:cNvPr>
          <p:cNvSpPr txBox="1"/>
          <p:nvPr/>
        </p:nvSpPr>
        <p:spPr>
          <a:xfrm>
            <a:off x="7896200" y="2492896"/>
            <a:ext cx="3686200" cy="1569660"/>
          </a:xfrm>
          <a:prstGeom prst="rect">
            <a:avLst/>
          </a:prstGeom>
          <a:solidFill>
            <a:srgbClr val="FFFF00"/>
          </a:solidFill>
        </p:spPr>
        <p:txBody>
          <a:bodyPr wrap="square" rtlCol="0">
            <a:spAutoFit/>
          </a:bodyPr>
          <a:lstStyle/>
          <a:p>
            <a:r>
              <a:rPr lang="de-DE" sz="2400" b="1" dirty="0"/>
              <a:t>Enge Verzahnung zu den schulinternen Arbeitsplänen und zu den Rasterzeugnissen</a:t>
            </a:r>
          </a:p>
        </p:txBody>
      </p:sp>
    </p:spTree>
    <p:extLst>
      <p:ext uri="{BB962C8B-B14F-4D97-AF65-F5344CB8AC3E}">
        <p14:creationId xmlns:p14="http://schemas.microsoft.com/office/powerpoint/2010/main" val="4239740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DFA71-94AC-E649-8345-9435C3FFA0CC}"/>
              </a:ext>
            </a:extLst>
          </p:cNvPr>
          <p:cNvSpPr>
            <a:spLocks noGrp="1"/>
          </p:cNvSpPr>
          <p:nvPr>
            <p:ph type="title"/>
          </p:nvPr>
        </p:nvSpPr>
        <p:spPr/>
        <p:txBody>
          <a:bodyPr/>
          <a:lstStyle/>
          <a:p>
            <a:r>
              <a:rPr lang="de-DE" dirty="0">
                <a:solidFill>
                  <a:srgbClr val="0070C0"/>
                </a:solidFill>
              </a:rPr>
              <a:t>Ermittlung der Zeugniszensur am Beispiel  Sport Klasse 4</a:t>
            </a:r>
          </a:p>
        </p:txBody>
      </p:sp>
      <p:graphicFrame>
        <p:nvGraphicFramePr>
          <p:cNvPr id="4" name="Inhaltsplatzhalter 3">
            <a:extLst>
              <a:ext uri="{FF2B5EF4-FFF2-40B4-BE49-F238E27FC236}">
                <a16:creationId xmlns:a16="http://schemas.microsoft.com/office/drawing/2014/main" id="{F45268B1-5C94-3F46-B87A-E32C1D118891}"/>
              </a:ext>
            </a:extLst>
          </p:cNvPr>
          <p:cNvGraphicFramePr>
            <a:graphicFrameLocks noGrp="1"/>
          </p:cNvGraphicFramePr>
          <p:nvPr>
            <p:ph idx="1"/>
          </p:nvPr>
        </p:nvGraphicFramePr>
        <p:xfrm>
          <a:off x="609600" y="1855788"/>
          <a:ext cx="109728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4176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E037F-52D2-D94E-3988-661317632D93}"/>
              </a:ext>
            </a:extLst>
          </p:cNvPr>
          <p:cNvSpPr>
            <a:spLocks noGrp="1"/>
          </p:cNvSpPr>
          <p:nvPr>
            <p:ph type="title"/>
          </p:nvPr>
        </p:nvSpPr>
        <p:spPr/>
        <p:txBody>
          <a:bodyPr/>
          <a:lstStyle/>
          <a:p>
            <a:pPr algn="ctr"/>
            <a:r>
              <a:rPr lang="de-DE" dirty="0">
                <a:solidFill>
                  <a:srgbClr val="0070C0"/>
                </a:solidFill>
              </a:rPr>
              <a:t>Beispiel eines </a:t>
            </a:r>
            <a:r>
              <a:rPr lang="de-DE" dirty="0" err="1">
                <a:solidFill>
                  <a:srgbClr val="0070C0"/>
                </a:solidFill>
              </a:rPr>
              <a:t>Zensurenschlüssels</a:t>
            </a:r>
            <a:br>
              <a:rPr lang="de-DE" dirty="0"/>
            </a:br>
            <a:endParaRPr lang="de-DE" dirty="0"/>
          </a:p>
        </p:txBody>
      </p:sp>
      <p:pic>
        <p:nvPicPr>
          <p:cNvPr id="5" name="Inhaltsplatzhalter 4">
            <a:extLst>
              <a:ext uri="{FF2B5EF4-FFF2-40B4-BE49-F238E27FC236}">
                <a16:creationId xmlns:a16="http://schemas.microsoft.com/office/drawing/2014/main" id="{6901365A-66F0-2DB3-005E-211A404ABDEE}"/>
              </a:ext>
            </a:extLst>
          </p:cNvPr>
          <p:cNvPicPr>
            <a:picLocks noGrp="1" noChangeAspect="1"/>
          </p:cNvPicPr>
          <p:nvPr>
            <p:ph idx="1"/>
          </p:nvPr>
        </p:nvPicPr>
        <p:blipFill>
          <a:blip r:embed="rId2"/>
          <a:stretch>
            <a:fillRect/>
          </a:stretch>
        </p:blipFill>
        <p:spPr>
          <a:xfrm>
            <a:off x="609600" y="2625249"/>
            <a:ext cx="10972800" cy="2987040"/>
          </a:xfrm>
        </p:spPr>
      </p:pic>
    </p:spTree>
    <p:extLst>
      <p:ext uri="{BB962C8B-B14F-4D97-AF65-F5344CB8AC3E}">
        <p14:creationId xmlns:p14="http://schemas.microsoft.com/office/powerpoint/2010/main" val="1598372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0070C0"/>
                </a:solidFill>
              </a:rPr>
              <a:t>Beispiel für Skalierung</a:t>
            </a:r>
          </a:p>
        </p:txBody>
      </p:sp>
      <p:pic>
        <p:nvPicPr>
          <p:cNvPr id="5" name="Inhaltsplatzhalter 4"/>
          <p:cNvPicPr>
            <a:picLocks noGrp="1" noChangeAspect="1"/>
          </p:cNvPicPr>
          <p:nvPr>
            <p:ph idx="1"/>
          </p:nvPr>
        </p:nvPicPr>
        <p:blipFill>
          <a:blip r:embed="rId2"/>
          <a:srcRect t="1269" b="1269"/>
          <a:stretch>
            <a:fillRect/>
          </a:stretch>
        </p:blipFill>
        <p:spPr/>
      </p:pic>
      <p:sp>
        <p:nvSpPr>
          <p:cNvPr id="4" name="Datumsplatzhalter 3"/>
          <p:cNvSpPr>
            <a:spLocks noGrp="1"/>
          </p:cNvSpPr>
          <p:nvPr>
            <p:ph type="dt" sz="half" idx="10"/>
          </p:nvPr>
        </p:nvSpPr>
        <p:spPr bwMode="gray">
          <a:xfrm>
            <a:off x="6772275" y="6629400"/>
            <a:ext cx="1905000" cy="1714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de-DE"/>
            </a:defPPr>
            <a:lvl1pPr marL="0" algn="r" defTabSz="457200" rtl="0" eaLnBrk="0" latinLnBrk="0" hangingPunct="0">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47236FB-5D13-8945-901B-57D75ED62592}" type="datetime1">
              <a:rPr lang="de-DE" smtClean="0">
                <a:solidFill>
                  <a:srgbClr val="FFFFFF"/>
                </a:solidFill>
                <a:latin typeface="Arial"/>
              </a:rPr>
              <a:pPr/>
              <a:t>04.11.25</a:t>
            </a:fld>
            <a:endParaRPr lang="de-DE" dirty="0">
              <a:solidFill>
                <a:srgbClr val="FFFFFF"/>
              </a:solidFill>
              <a:latin typeface="Arial"/>
            </a:endParaRPr>
          </a:p>
        </p:txBody>
      </p:sp>
    </p:spTree>
    <p:extLst>
      <p:ext uri="{BB962C8B-B14F-4D97-AF65-F5344CB8AC3E}">
        <p14:creationId xmlns:p14="http://schemas.microsoft.com/office/powerpoint/2010/main" val="3187049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0070C0"/>
                </a:solidFill>
              </a:rPr>
              <a:t>Skalierung und die Konsequenzen</a:t>
            </a:r>
          </a:p>
        </p:txBody>
      </p:sp>
      <p:pic>
        <p:nvPicPr>
          <p:cNvPr id="5" name="Inhaltsplatzhalter 4"/>
          <p:cNvPicPr>
            <a:picLocks noGrp="1" noChangeAspect="1"/>
          </p:cNvPicPr>
          <p:nvPr>
            <p:ph idx="1"/>
          </p:nvPr>
        </p:nvPicPr>
        <p:blipFill rotWithShape="1">
          <a:blip r:embed="rId2"/>
          <a:srcRect l="-17726" t="-30343" r="-15906" b="-5695"/>
          <a:stretch/>
        </p:blipFill>
        <p:spPr>
          <a:xfrm>
            <a:off x="1777459" y="631029"/>
            <a:ext cx="7952490" cy="5449236"/>
          </a:xfrm>
        </p:spPr>
      </p:pic>
      <p:sp>
        <p:nvSpPr>
          <p:cNvPr id="4" name="Datumsplatzhalter 3"/>
          <p:cNvSpPr>
            <a:spLocks noGrp="1"/>
          </p:cNvSpPr>
          <p:nvPr>
            <p:ph type="dt" sz="half" idx="10"/>
          </p:nvPr>
        </p:nvSpPr>
        <p:spPr bwMode="gray">
          <a:xfrm>
            <a:off x="6772275" y="6629400"/>
            <a:ext cx="1905000" cy="1714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de-DE"/>
            </a:defPPr>
            <a:lvl1pPr marL="0" algn="r" defTabSz="457200" rtl="0" eaLnBrk="0" latinLnBrk="0" hangingPunct="0">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47236FB-5D13-8945-901B-57D75ED62592}" type="datetime1">
              <a:rPr lang="de-DE" smtClean="0">
                <a:solidFill>
                  <a:srgbClr val="FFFFFF"/>
                </a:solidFill>
                <a:latin typeface="Arial"/>
              </a:rPr>
              <a:pPr/>
              <a:t>04.11.25</a:t>
            </a:fld>
            <a:endParaRPr lang="de-DE" dirty="0">
              <a:solidFill>
                <a:srgbClr val="FFFFFF"/>
              </a:solidFill>
              <a:latin typeface="Arial"/>
            </a:endParaRPr>
          </a:p>
        </p:txBody>
      </p:sp>
    </p:spTree>
    <p:extLst>
      <p:ext uri="{BB962C8B-B14F-4D97-AF65-F5344CB8AC3E}">
        <p14:creationId xmlns:p14="http://schemas.microsoft.com/office/powerpoint/2010/main" val="1621734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0070C0"/>
                </a:solidFill>
              </a:rPr>
              <a:t>Skalierung und die Konsequenzen</a:t>
            </a:r>
          </a:p>
        </p:txBody>
      </p:sp>
      <p:pic>
        <p:nvPicPr>
          <p:cNvPr id="5" name="Inhaltsplatzhalter 4"/>
          <p:cNvPicPr>
            <a:picLocks noGrp="1" noChangeAspect="1"/>
          </p:cNvPicPr>
          <p:nvPr>
            <p:ph idx="1"/>
          </p:nvPr>
        </p:nvPicPr>
        <p:blipFill rotWithShape="1">
          <a:blip r:embed="rId2"/>
          <a:srcRect l="-12028" t="-7511" r="-19120" b="-16467"/>
          <a:stretch/>
        </p:blipFill>
        <p:spPr>
          <a:xfrm>
            <a:off x="1905000" y="1158550"/>
            <a:ext cx="8382000" cy="5699451"/>
          </a:xfrm>
        </p:spPr>
      </p:pic>
      <p:sp>
        <p:nvSpPr>
          <p:cNvPr id="4" name="Datumsplatzhalter 3"/>
          <p:cNvSpPr>
            <a:spLocks noGrp="1"/>
          </p:cNvSpPr>
          <p:nvPr>
            <p:ph type="dt" sz="half" idx="10"/>
          </p:nvPr>
        </p:nvSpPr>
        <p:spPr bwMode="gray">
          <a:xfrm>
            <a:off x="6772275" y="6629400"/>
            <a:ext cx="1905000" cy="1714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de-DE"/>
            </a:defPPr>
            <a:lvl1pPr marL="0" algn="r" defTabSz="457200" rtl="0" eaLnBrk="0" latinLnBrk="0" hangingPunct="0">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47236FB-5D13-8945-901B-57D75ED62592}" type="datetime1">
              <a:rPr lang="de-DE" smtClean="0">
                <a:solidFill>
                  <a:srgbClr val="FFFFFF"/>
                </a:solidFill>
                <a:latin typeface="Arial"/>
              </a:rPr>
              <a:pPr/>
              <a:t>04.11.25</a:t>
            </a:fld>
            <a:endParaRPr lang="de-DE" dirty="0">
              <a:solidFill>
                <a:srgbClr val="FFFFFF"/>
              </a:solidFill>
              <a:latin typeface="Arial"/>
            </a:endParaRPr>
          </a:p>
        </p:txBody>
      </p:sp>
    </p:spTree>
    <p:extLst>
      <p:ext uri="{BB962C8B-B14F-4D97-AF65-F5344CB8AC3E}">
        <p14:creationId xmlns:p14="http://schemas.microsoft.com/office/powerpoint/2010/main" val="1812167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035DE-9644-8D18-4531-7EF6269DC1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FF807F-A577-7503-B3C4-6F440FB2B996}"/>
              </a:ext>
            </a:extLst>
          </p:cNvPr>
          <p:cNvSpPr>
            <a:spLocks noGrp="1"/>
          </p:cNvSpPr>
          <p:nvPr>
            <p:ph type="title"/>
          </p:nvPr>
        </p:nvSpPr>
        <p:spPr/>
        <p:txBody>
          <a:bodyPr/>
          <a:lstStyle/>
          <a:p>
            <a:r>
              <a:rPr lang="de-DE" dirty="0"/>
              <a:t>Arbeitsauftrag</a:t>
            </a:r>
            <a:r>
              <a:rPr lang="de-DE"/>
              <a:t>/Überlegungen </a:t>
            </a:r>
            <a:r>
              <a:rPr lang="de-DE" dirty="0"/>
              <a:t>für Kronenburg</a:t>
            </a:r>
          </a:p>
        </p:txBody>
      </p:sp>
      <p:sp>
        <p:nvSpPr>
          <p:cNvPr id="3" name="Inhaltsplatzhalter 2">
            <a:extLst>
              <a:ext uri="{FF2B5EF4-FFF2-40B4-BE49-F238E27FC236}">
                <a16:creationId xmlns:a16="http://schemas.microsoft.com/office/drawing/2014/main" id="{ED053716-9C80-021B-DDCB-8EBD9503D1C1}"/>
              </a:ext>
            </a:extLst>
          </p:cNvPr>
          <p:cNvSpPr>
            <a:spLocks noGrp="1"/>
          </p:cNvSpPr>
          <p:nvPr>
            <p:ph idx="1"/>
          </p:nvPr>
        </p:nvSpPr>
        <p:spPr/>
        <p:txBody>
          <a:bodyPr>
            <a:normAutofit fontScale="92500" lnSpcReduction="20000"/>
          </a:bodyPr>
          <a:lstStyle/>
          <a:p>
            <a:r>
              <a:rPr lang="de-DE" dirty="0"/>
              <a:t>Treffen Sie sich in den zuvor festgelegten Fachgruppen von 3/4 Personen.</a:t>
            </a:r>
          </a:p>
          <a:p>
            <a:r>
              <a:rPr lang="de-DE" dirty="0"/>
              <a:t>Klären Sie im Team:</a:t>
            </a:r>
          </a:p>
          <a:p>
            <a:pPr>
              <a:buFont typeface="Wingdings" pitchFamily="2" charset="2"/>
              <a:buChar char="Ø"/>
            </a:pPr>
            <a:r>
              <a:rPr lang="de-DE" dirty="0"/>
              <a:t>Wie könnte ein schuleigenes Leistungskonzept für unser Fach konkret aussehen? </a:t>
            </a:r>
          </a:p>
          <a:p>
            <a:pPr>
              <a:buFont typeface="Wingdings" pitchFamily="2" charset="2"/>
              <a:buChar char="Ø"/>
            </a:pPr>
            <a:r>
              <a:rPr lang="de-DE" dirty="0"/>
              <a:t>Welche Anforderungsbereiche werden wir in welcher Form berücksichtigen?</a:t>
            </a:r>
          </a:p>
          <a:p>
            <a:pPr>
              <a:buFont typeface="Wingdings" pitchFamily="2" charset="2"/>
              <a:buChar char="Ø"/>
            </a:pPr>
            <a:r>
              <a:rPr lang="de-DE" dirty="0"/>
              <a:t>Wie können wir Schülerinnen und Schüler in die Leistungsbewertung miteinbeziehen?</a:t>
            </a:r>
          </a:p>
          <a:p>
            <a:pPr>
              <a:buFont typeface="Wingdings" pitchFamily="2" charset="2"/>
              <a:buChar char="Ø"/>
            </a:pPr>
            <a:r>
              <a:rPr lang="de-DE" dirty="0"/>
              <a:t>Welche Formen der Leistungsdokumentation (mdl./</a:t>
            </a:r>
            <a:r>
              <a:rPr lang="de-DE" dirty="0" err="1"/>
              <a:t>schr</a:t>
            </a:r>
            <a:r>
              <a:rPr lang="de-DE" dirty="0"/>
              <a:t>.) werden wir in unserem Fach anwenden?</a:t>
            </a:r>
          </a:p>
          <a:p>
            <a:pPr>
              <a:buFont typeface="Wingdings" pitchFamily="2" charset="2"/>
              <a:buChar char="Ø"/>
            </a:pPr>
            <a:r>
              <a:rPr lang="de-DE" dirty="0"/>
              <a:t>Welche Grundsätze der Leistungsbeurteilung (fachspezifische Besonderheiten) werden wir in unserem Fach berücksichtigen?</a:t>
            </a:r>
          </a:p>
          <a:p>
            <a:pPr>
              <a:buFont typeface="Wingdings" pitchFamily="2" charset="2"/>
              <a:buChar char="Ø"/>
            </a:pPr>
            <a:r>
              <a:rPr lang="de-DE" dirty="0"/>
              <a:t>Wie werden wir in unseren jeweiligen Fächern zur Gesamtleistung beitragen?</a:t>
            </a:r>
          </a:p>
          <a:p>
            <a:pPr>
              <a:buFont typeface="Wingdings" pitchFamily="2" charset="2"/>
              <a:buChar char="Ø"/>
            </a:pPr>
            <a:r>
              <a:rPr lang="de-DE" dirty="0"/>
              <a:t>Welchen Anteil haben letztlich mündliche und schriftliche Leistungen an unserer Schule?</a:t>
            </a:r>
            <a:br>
              <a:rPr lang="de-DE" dirty="0"/>
            </a:br>
            <a:endParaRPr lang="de-DE" dirty="0"/>
          </a:p>
          <a:p>
            <a:endParaRPr lang="de-DE" dirty="0">
              <a:highlight>
                <a:srgbClr val="FFFF00"/>
              </a:highlight>
            </a:endParaRPr>
          </a:p>
          <a:p>
            <a:endParaRPr lang="de-DE" dirty="0"/>
          </a:p>
          <a:p>
            <a:endParaRPr lang="de-DE" dirty="0"/>
          </a:p>
        </p:txBody>
      </p:sp>
      <p:sp>
        <p:nvSpPr>
          <p:cNvPr id="4" name="Textfeld 3">
            <a:extLst>
              <a:ext uri="{FF2B5EF4-FFF2-40B4-BE49-F238E27FC236}">
                <a16:creationId xmlns:a16="http://schemas.microsoft.com/office/drawing/2014/main" id="{176A05D6-28F2-C9A2-B37A-D1485B2A9598}"/>
              </a:ext>
            </a:extLst>
          </p:cNvPr>
          <p:cNvSpPr txBox="1"/>
          <p:nvPr/>
        </p:nvSpPr>
        <p:spPr>
          <a:xfrm>
            <a:off x="2828925" y="685800"/>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44635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5AD68-5165-9050-204F-0B1B639D5C3F}"/>
              </a:ext>
            </a:extLst>
          </p:cNvPr>
          <p:cNvSpPr>
            <a:spLocks noGrp="1"/>
          </p:cNvSpPr>
          <p:nvPr>
            <p:ph type="title"/>
          </p:nvPr>
        </p:nvSpPr>
        <p:spPr/>
        <p:txBody>
          <a:bodyPr/>
          <a:lstStyle/>
          <a:p>
            <a:pPr algn="ctr"/>
            <a:r>
              <a:rPr lang="de-DE" dirty="0">
                <a:solidFill>
                  <a:srgbClr val="0070C0"/>
                </a:solidFill>
              </a:rPr>
              <a:t>Rechtlich verbindliche Grundsätze</a:t>
            </a:r>
          </a:p>
        </p:txBody>
      </p:sp>
      <p:sp>
        <p:nvSpPr>
          <p:cNvPr id="3" name="Inhaltsplatzhalter 2">
            <a:extLst>
              <a:ext uri="{FF2B5EF4-FFF2-40B4-BE49-F238E27FC236}">
                <a16:creationId xmlns:a16="http://schemas.microsoft.com/office/drawing/2014/main" id="{B2FCCFC5-6F17-2872-44A1-CA33974929C3}"/>
              </a:ext>
            </a:extLst>
          </p:cNvPr>
          <p:cNvSpPr>
            <a:spLocks noGrp="1"/>
          </p:cNvSpPr>
          <p:nvPr>
            <p:ph idx="1"/>
          </p:nvPr>
        </p:nvSpPr>
        <p:spPr>
          <a:xfrm>
            <a:off x="609600" y="1556792"/>
            <a:ext cx="10972800" cy="4921553"/>
          </a:xfrm>
        </p:spPr>
        <p:txBody>
          <a:bodyPr/>
          <a:lstStyle/>
          <a:p>
            <a:pPr algn="ctr"/>
            <a:r>
              <a:rPr lang="de-DE" b="1" i="0" u="none" strike="noStrike" dirty="0">
                <a:solidFill>
                  <a:srgbClr val="000000"/>
                </a:solidFill>
                <a:effectLst/>
                <a:latin typeface="BentonSans-Regular"/>
              </a:rPr>
              <a:t>Schulgesetz§ 48 </a:t>
            </a:r>
            <a:br>
              <a:rPr lang="de-DE" b="1" i="0" u="none" strike="noStrike" dirty="0">
                <a:solidFill>
                  <a:srgbClr val="000000"/>
                </a:solidFill>
                <a:effectLst/>
                <a:latin typeface="BentonSans-Regular"/>
              </a:rPr>
            </a:br>
            <a:r>
              <a:rPr lang="de-DE" b="1" i="0" u="none" strike="noStrike" dirty="0">
                <a:solidFill>
                  <a:srgbClr val="000000"/>
                </a:solidFill>
                <a:effectLst/>
                <a:latin typeface="BentonSans-Regular"/>
              </a:rPr>
              <a:t>Grundsätze der Leistungsbewertung</a:t>
            </a:r>
          </a:p>
          <a:p>
            <a:pPr algn="l"/>
            <a:r>
              <a:rPr lang="de-DE" b="0" i="0" u="none" strike="noStrike" dirty="0">
                <a:solidFill>
                  <a:srgbClr val="000000"/>
                </a:solidFill>
                <a:effectLst/>
                <a:latin typeface="BentonSans-Regular"/>
              </a:rPr>
              <a:t>(1) Die Leistungsbewertung soll über den Stand des Lernprozesses der Schülerin oder des Schülers Aufschluss geben; </a:t>
            </a:r>
            <a:r>
              <a:rPr lang="de-DE" b="0" i="0" u="none" strike="noStrike" dirty="0">
                <a:solidFill>
                  <a:srgbClr val="FF0000"/>
                </a:solidFill>
                <a:effectLst/>
                <a:latin typeface="BentonSans-Regular"/>
              </a:rPr>
              <a:t>sie soll auch Grundlage für die weitere Förderung der Schülerin oder des Schülers sein</a:t>
            </a:r>
            <a:r>
              <a:rPr lang="de-DE" b="0" i="0" u="none" strike="noStrike" dirty="0">
                <a:solidFill>
                  <a:srgbClr val="000000"/>
                </a:solidFill>
                <a:effectLst/>
                <a:latin typeface="BentonSans-Regular"/>
              </a:rPr>
              <a:t>. Die Leistungen werden durch Noten bewertet. (…)</a:t>
            </a:r>
          </a:p>
          <a:p>
            <a:pPr algn="l"/>
            <a:r>
              <a:rPr lang="de-DE" b="0" i="0" u="none" strike="noStrike" dirty="0">
                <a:solidFill>
                  <a:srgbClr val="000000"/>
                </a:solidFill>
                <a:effectLst/>
                <a:latin typeface="BentonSans-Regular"/>
              </a:rPr>
              <a:t>(2) Die Leistungsbewertung bezieht sich auf die im Unterricht vermittelten Kenntnisse, Fähigkeiten und Fertigkeiten. Grundlage der Leistungsbewertung sind alle von der Schülerin oder dem Schüler im Beurteilungsbereich </a:t>
            </a:r>
            <a:r>
              <a:rPr lang="de-DE" b="0" i="0" u="none" strike="noStrike" dirty="0">
                <a:solidFill>
                  <a:srgbClr val="FF0000"/>
                </a:solidFill>
                <a:effectLst/>
                <a:latin typeface="BentonSans-Regular"/>
              </a:rPr>
              <a:t>„Schriftliche Arbeiten“ </a:t>
            </a:r>
            <a:r>
              <a:rPr lang="de-DE" b="0" i="0" u="none" strike="noStrike" dirty="0">
                <a:solidFill>
                  <a:srgbClr val="000000"/>
                </a:solidFill>
                <a:effectLst/>
                <a:latin typeface="BentonSans-Regular"/>
              </a:rPr>
              <a:t>und im Beurteilungsbereich </a:t>
            </a:r>
            <a:r>
              <a:rPr lang="de-DE" b="0" i="0" u="none" strike="noStrike" dirty="0">
                <a:solidFill>
                  <a:srgbClr val="FF0000"/>
                </a:solidFill>
                <a:effectLst/>
                <a:latin typeface="BentonSans-Regular"/>
              </a:rPr>
              <a:t>„Sonstige Leistungen im Unterricht“ </a:t>
            </a:r>
            <a:r>
              <a:rPr lang="de-DE" b="0" i="0" u="none" strike="noStrike" dirty="0">
                <a:solidFill>
                  <a:srgbClr val="000000"/>
                </a:solidFill>
                <a:effectLst/>
                <a:latin typeface="BentonSans-Regular"/>
              </a:rPr>
              <a:t>erbrachten Leistungen. Beide Beurteilungsbereiche werden bei der Leistungsbewertung angemessen berücksichtigt.</a:t>
            </a:r>
          </a:p>
          <a:p>
            <a:endParaRPr lang="de-DE" dirty="0"/>
          </a:p>
        </p:txBody>
      </p:sp>
    </p:spTree>
    <p:extLst>
      <p:ext uri="{BB962C8B-B14F-4D97-AF65-F5344CB8AC3E}">
        <p14:creationId xmlns:p14="http://schemas.microsoft.com/office/powerpoint/2010/main" val="353153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82FA9-8FB2-76BC-A116-616EE3431A14}"/>
              </a:ext>
            </a:extLst>
          </p:cNvPr>
          <p:cNvSpPr>
            <a:spLocks noGrp="1"/>
          </p:cNvSpPr>
          <p:nvPr>
            <p:ph type="title"/>
          </p:nvPr>
        </p:nvSpPr>
        <p:spPr/>
        <p:txBody>
          <a:bodyPr/>
          <a:lstStyle/>
          <a:p>
            <a:pPr algn="ctr"/>
            <a:r>
              <a:rPr lang="de-DE" dirty="0">
                <a:solidFill>
                  <a:srgbClr val="0070C0"/>
                </a:solidFill>
              </a:rPr>
              <a:t>Rechtlich verbindliche Grundsätze</a:t>
            </a:r>
          </a:p>
        </p:txBody>
      </p:sp>
      <p:sp>
        <p:nvSpPr>
          <p:cNvPr id="3" name="Inhaltsplatzhalter 2">
            <a:extLst>
              <a:ext uri="{FF2B5EF4-FFF2-40B4-BE49-F238E27FC236}">
                <a16:creationId xmlns:a16="http://schemas.microsoft.com/office/drawing/2014/main" id="{278E7784-27DF-132D-F7C6-4DE95D84DDC1}"/>
              </a:ext>
            </a:extLst>
          </p:cNvPr>
          <p:cNvSpPr>
            <a:spLocks noGrp="1"/>
          </p:cNvSpPr>
          <p:nvPr>
            <p:ph idx="1"/>
          </p:nvPr>
        </p:nvSpPr>
        <p:spPr>
          <a:xfrm>
            <a:off x="609600" y="1675798"/>
            <a:ext cx="10972800" cy="4777537"/>
          </a:xfrm>
        </p:spPr>
        <p:txBody>
          <a:bodyPr/>
          <a:lstStyle/>
          <a:p>
            <a:pPr algn="ctr"/>
            <a:r>
              <a:rPr lang="de-DE" b="1" i="0" u="none" strike="noStrike" dirty="0">
                <a:solidFill>
                  <a:srgbClr val="000000"/>
                </a:solidFill>
                <a:effectLst/>
                <a:latin typeface="BentonSans-Regular"/>
              </a:rPr>
              <a:t>AOGS§ 5 </a:t>
            </a:r>
            <a:br>
              <a:rPr lang="de-DE" b="1" i="0" u="none" strike="noStrike" dirty="0">
                <a:solidFill>
                  <a:srgbClr val="000000"/>
                </a:solidFill>
                <a:effectLst/>
                <a:latin typeface="BentonSans-Regular"/>
              </a:rPr>
            </a:br>
            <a:r>
              <a:rPr lang="de-DE" b="1" i="0" u="none" strike="noStrike" dirty="0">
                <a:solidFill>
                  <a:srgbClr val="000000"/>
                </a:solidFill>
                <a:effectLst/>
                <a:latin typeface="BentonSans-Regular"/>
              </a:rPr>
              <a:t>Leistungsbewertung</a:t>
            </a:r>
          </a:p>
          <a:p>
            <a:pPr algn="l"/>
            <a:r>
              <a:rPr lang="de-DE" i="0" u="none" strike="noStrike" dirty="0">
                <a:solidFill>
                  <a:srgbClr val="000000"/>
                </a:solidFill>
                <a:effectLst/>
                <a:latin typeface="BentonSans-Regular"/>
              </a:rPr>
              <a:t>(1) Zur Feststellung des individuellen Lernfortschritts sind nach Maßgabe der Lehrpläne kurze schriftliche Übungen zulässig. </a:t>
            </a:r>
            <a:r>
              <a:rPr lang="de-DE" i="0" u="none" strike="noStrike" dirty="0">
                <a:solidFill>
                  <a:srgbClr val="FF0000"/>
                </a:solidFill>
                <a:effectLst/>
                <a:latin typeface="BentonSans-Regular"/>
              </a:rPr>
              <a:t>Schriftliche Arbeiten werden in den Klassen 3 und 4 in den Fächern Mathematik, Deutsch und Englisch geschrieben. </a:t>
            </a:r>
          </a:p>
          <a:p>
            <a:pPr algn="l"/>
            <a:r>
              <a:rPr lang="de-DE" i="0" u="none" strike="noStrike" dirty="0">
                <a:solidFill>
                  <a:srgbClr val="000000"/>
                </a:solidFill>
                <a:effectLst/>
                <a:latin typeface="BentonSans-Regular"/>
              </a:rPr>
              <a:t>(2) In der Schuleingangsphase werden die Leistungen der </a:t>
            </a:r>
            <a:r>
              <a:rPr lang="de-DE" i="0" u="none" strike="noStrike" dirty="0" err="1">
                <a:solidFill>
                  <a:srgbClr val="000000"/>
                </a:solidFill>
                <a:effectLst/>
                <a:latin typeface="BentonSans-Regular"/>
              </a:rPr>
              <a:t>SuS</a:t>
            </a:r>
            <a:r>
              <a:rPr lang="de-DE" i="0" u="none" strike="noStrike" dirty="0">
                <a:solidFill>
                  <a:srgbClr val="000000"/>
                </a:solidFill>
                <a:effectLst/>
                <a:latin typeface="BentonSans-Regular"/>
              </a:rPr>
              <a:t> ohne Noten bewertet, in den Klassen 3 und 4 mit Noten. (…) vor der Versetzung in die Klasse 3 an die Leistungsbewertung mit Noten heranführen(…)</a:t>
            </a:r>
          </a:p>
          <a:p>
            <a:pPr algn="l"/>
            <a:r>
              <a:rPr lang="de-DE" i="0" u="none" strike="noStrike" dirty="0">
                <a:solidFill>
                  <a:srgbClr val="000000"/>
                </a:solidFill>
                <a:effectLst/>
                <a:latin typeface="BentonSans-Regular"/>
              </a:rPr>
              <a:t> (3) Die Schulkonferenz kann beschließen, auf die Leistungsbewertung mit Noten in der Klasse 3 zu verzichten.</a:t>
            </a:r>
          </a:p>
          <a:p>
            <a:endParaRPr lang="de-DE" dirty="0"/>
          </a:p>
        </p:txBody>
      </p:sp>
    </p:spTree>
    <p:extLst>
      <p:ext uri="{BB962C8B-B14F-4D97-AF65-F5344CB8AC3E}">
        <p14:creationId xmlns:p14="http://schemas.microsoft.com/office/powerpoint/2010/main" val="290069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E9375-8B5F-F249-B4E3-A442E65240A9}"/>
              </a:ext>
            </a:extLst>
          </p:cNvPr>
          <p:cNvSpPr>
            <a:spLocks noGrp="1"/>
          </p:cNvSpPr>
          <p:nvPr>
            <p:ph type="title"/>
          </p:nvPr>
        </p:nvSpPr>
        <p:spPr/>
        <p:txBody>
          <a:bodyPr/>
          <a:lstStyle/>
          <a:p>
            <a:pPr algn="ctr"/>
            <a:r>
              <a:rPr lang="de-DE" dirty="0">
                <a:solidFill>
                  <a:srgbClr val="0070C0"/>
                </a:solidFill>
              </a:rPr>
              <a:t>Ziele eines Leistungskonzepts</a:t>
            </a:r>
          </a:p>
        </p:txBody>
      </p:sp>
      <p:sp>
        <p:nvSpPr>
          <p:cNvPr id="3" name="Inhaltsplatzhalter 2">
            <a:extLst>
              <a:ext uri="{FF2B5EF4-FFF2-40B4-BE49-F238E27FC236}">
                <a16:creationId xmlns:a16="http://schemas.microsoft.com/office/drawing/2014/main" id="{D63F5C98-C23F-E34B-A643-C0AA9CEDA2A8}"/>
              </a:ext>
            </a:extLst>
          </p:cNvPr>
          <p:cNvSpPr>
            <a:spLocks noGrp="1"/>
          </p:cNvSpPr>
          <p:nvPr>
            <p:ph idx="1"/>
          </p:nvPr>
        </p:nvSpPr>
        <p:spPr>
          <a:xfrm>
            <a:off x="609600" y="1855788"/>
            <a:ext cx="10972800" cy="4597548"/>
          </a:xfrm>
        </p:spPr>
        <p:txBody>
          <a:bodyPr/>
          <a:lstStyle/>
          <a:p>
            <a:pPr marL="0" indent="0" algn="ctr"/>
            <a:endParaRPr lang="de-DE" sz="3000" dirty="0">
              <a:latin typeface="MeliorLT"/>
            </a:endParaRPr>
          </a:p>
          <a:p>
            <a:pPr marL="0" indent="0" algn="ctr"/>
            <a:r>
              <a:rPr lang="de-DE" sz="3000" b="1" dirty="0">
                <a:latin typeface="MeliorLT"/>
              </a:rPr>
              <a:t>Durch die Verschriftlichung eines schuleigenen Leistungskonzepts wird/werden…</a:t>
            </a:r>
          </a:p>
          <a:p>
            <a:pPr marL="457200" indent="-457200" algn="ctr">
              <a:buFont typeface="Arial" panose="020B0604020202020204" pitchFamily="34" charset="0"/>
              <a:buChar char="•"/>
            </a:pPr>
            <a:r>
              <a:rPr lang="de-DE" sz="3000" dirty="0">
                <a:latin typeface="MeliorLT"/>
              </a:rPr>
              <a:t>schulinterne Bewertungsprozesse transparent gemacht</a:t>
            </a:r>
          </a:p>
          <a:p>
            <a:pPr marL="457200" indent="-457200" algn="ctr">
              <a:buFont typeface="Arial" panose="020B0604020202020204" pitchFamily="34" charset="0"/>
              <a:buChar char="•"/>
            </a:pPr>
            <a:r>
              <a:rPr lang="de-DE" sz="3000" dirty="0">
                <a:latin typeface="MeliorLT"/>
              </a:rPr>
              <a:t>die Zusammenarbeit der Lehrkräfte erleichtert </a:t>
            </a:r>
          </a:p>
          <a:p>
            <a:pPr marL="457200" indent="-457200" algn="ctr">
              <a:buFont typeface="Arial" panose="020B0604020202020204" pitchFamily="34" charset="0"/>
              <a:buChar char="•"/>
            </a:pPr>
            <a:r>
              <a:rPr lang="de-DE" sz="3000" dirty="0">
                <a:latin typeface="MeliorLT"/>
              </a:rPr>
              <a:t>ein einheitliches Vorgehen ermöglicht</a:t>
            </a:r>
          </a:p>
          <a:p>
            <a:pPr marL="457200" indent="-457200" algn="ctr">
              <a:buFont typeface="Arial" panose="020B0604020202020204" pitchFamily="34" charset="0"/>
              <a:buChar char="•"/>
            </a:pPr>
            <a:r>
              <a:rPr lang="de-DE" sz="3000" dirty="0">
                <a:latin typeface="MeliorLT"/>
              </a:rPr>
              <a:t>Leistungsbewertung so weit wie möglich objektiver, vergleichbarer und gerechter gemacht  </a:t>
            </a:r>
          </a:p>
          <a:p>
            <a:endParaRPr lang="de-DE" dirty="0"/>
          </a:p>
        </p:txBody>
      </p:sp>
    </p:spTree>
    <p:extLst>
      <p:ext uri="{BB962C8B-B14F-4D97-AF65-F5344CB8AC3E}">
        <p14:creationId xmlns:p14="http://schemas.microsoft.com/office/powerpoint/2010/main" val="110615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5BDD4-5A79-8C4E-A800-9391DA895C40}"/>
              </a:ext>
            </a:extLst>
          </p:cNvPr>
          <p:cNvSpPr>
            <a:spLocks noGrp="1"/>
          </p:cNvSpPr>
          <p:nvPr>
            <p:ph type="title"/>
          </p:nvPr>
        </p:nvSpPr>
        <p:spPr/>
        <p:txBody>
          <a:bodyPr/>
          <a:lstStyle/>
          <a:p>
            <a:pPr algn="ctr"/>
            <a:r>
              <a:rPr lang="de-DE" dirty="0">
                <a:solidFill>
                  <a:srgbClr val="0070C0"/>
                </a:solidFill>
              </a:rPr>
              <a:t>Ziele eines Leistungskonzepts</a:t>
            </a:r>
          </a:p>
        </p:txBody>
      </p:sp>
      <p:sp>
        <p:nvSpPr>
          <p:cNvPr id="3" name="Inhaltsplatzhalter 2">
            <a:extLst>
              <a:ext uri="{FF2B5EF4-FFF2-40B4-BE49-F238E27FC236}">
                <a16:creationId xmlns:a16="http://schemas.microsoft.com/office/drawing/2014/main" id="{11970962-788D-C741-887C-E45B5CF157C7}"/>
              </a:ext>
            </a:extLst>
          </p:cNvPr>
          <p:cNvSpPr>
            <a:spLocks noGrp="1"/>
          </p:cNvSpPr>
          <p:nvPr>
            <p:ph idx="1"/>
          </p:nvPr>
        </p:nvSpPr>
        <p:spPr/>
        <p:txBody>
          <a:bodyPr>
            <a:normAutofit/>
          </a:bodyPr>
          <a:lstStyle/>
          <a:p>
            <a:pPr>
              <a:buFont typeface="Wingdings" pitchFamily="2" charset="2"/>
              <a:buChar char="Ø"/>
            </a:pPr>
            <a:r>
              <a:rPr lang="de-DE" dirty="0"/>
              <a:t>Für die unterschiedlichen Bereiche werden einheitliche Noten- und Punktesysteme (Bewertungssysteme) vereinbart. </a:t>
            </a:r>
          </a:p>
          <a:p>
            <a:pPr>
              <a:buFont typeface="Wingdings" pitchFamily="2" charset="2"/>
              <a:buChar char="Ø"/>
            </a:pPr>
            <a:r>
              <a:rPr lang="de-DE" dirty="0"/>
              <a:t>Es werden Anzahl, Gewichtung, Methoden und alternative Methoden der Leistungsfeststellung vereinbart.</a:t>
            </a:r>
          </a:p>
          <a:p>
            <a:pPr>
              <a:buFont typeface="Wingdings" pitchFamily="2" charset="2"/>
              <a:buChar char="Ø"/>
            </a:pPr>
            <a:r>
              <a:rPr lang="de-DE" dirty="0"/>
              <a:t>Im Kollegium besteht Einigkeit darüber, wie </a:t>
            </a:r>
          </a:p>
          <a:p>
            <a:pPr marL="800100" lvl="1" indent="-342900">
              <a:buFont typeface="Wingdings" pitchFamily="2" charset="2"/>
              <a:buChar char="Ø"/>
            </a:pPr>
            <a:r>
              <a:rPr lang="de-DE" dirty="0"/>
              <a:t>schriftliche Leistungen, </a:t>
            </a:r>
          </a:p>
          <a:p>
            <a:pPr marL="800100" lvl="1" indent="-342900">
              <a:buFont typeface="Wingdings" pitchFamily="2" charset="2"/>
              <a:buChar char="Ø"/>
            </a:pPr>
            <a:r>
              <a:rPr lang="de-DE" dirty="0"/>
              <a:t>sonstige Leistungen, wie mündliche Mitarbeit, Heftführung, Lerntagebuch etc., </a:t>
            </a:r>
          </a:p>
          <a:p>
            <a:pPr marL="800100" lvl="1" indent="-342900">
              <a:buFont typeface="Wingdings" pitchFamily="2" charset="2"/>
              <a:buChar char="Ø"/>
            </a:pPr>
            <a:r>
              <a:rPr lang="de-DE" dirty="0"/>
              <a:t>Arbeits- und Sozialverhalten bewertet werden. </a:t>
            </a:r>
          </a:p>
          <a:p>
            <a:endParaRPr lang="de-DE" dirty="0"/>
          </a:p>
          <a:p>
            <a:endParaRPr lang="de-DE" dirty="0"/>
          </a:p>
        </p:txBody>
      </p:sp>
    </p:spTree>
    <p:extLst>
      <p:ext uri="{BB962C8B-B14F-4D97-AF65-F5344CB8AC3E}">
        <p14:creationId xmlns:p14="http://schemas.microsoft.com/office/powerpoint/2010/main" val="25792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FA1B8-3E37-6B48-A21F-D99BE9FB61EF}"/>
              </a:ext>
            </a:extLst>
          </p:cNvPr>
          <p:cNvSpPr>
            <a:spLocks noGrp="1"/>
          </p:cNvSpPr>
          <p:nvPr>
            <p:ph type="title"/>
          </p:nvPr>
        </p:nvSpPr>
        <p:spPr/>
        <p:txBody>
          <a:bodyPr/>
          <a:lstStyle/>
          <a:p>
            <a:r>
              <a:rPr lang="de-DE" dirty="0"/>
              <a:t>Arbeitsauftrag</a:t>
            </a:r>
          </a:p>
        </p:txBody>
      </p:sp>
      <p:sp>
        <p:nvSpPr>
          <p:cNvPr id="3" name="Inhaltsplatzhalter 2">
            <a:extLst>
              <a:ext uri="{FF2B5EF4-FFF2-40B4-BE49-F238E27FC236}">
                <a16:creationId xmlns:a16="http://schemas.microsoft.com/office/drawing/2014/main" id="{EE46D11D-464A-CF4F-95DB-44FBE5B19E8A}"/>
              </a:ext>
            </a:extLst>
          </p:cNvPr>
          <p:cNvSpPr>
            <a:spLocks noGrp="1"/>
          </p:cNvSpPr>
          <p:nvPr>
            <p:ph idx="1"/>
          </p:nvPr>
        </p:nvSpPr>
        <p:spPr/>
        <p:txBody>
          <a:bodyPr/>
          <a:lstStyle/>
          <a:p>
            <a:r>
              <a:rPr lang="de-DE" dirty="0"/>
              <a:t>Bilden Sie spontan kleine Nachbarschaftsgruppen von 3/4 Personen.</a:t>
            </a:r>
          </a:p>
          <a:p>
            <a:r>
              <a:rPr lang="de-DE" dirty="0"/>
              <a:t>Klären Sie im Team in den nächsten 15 Minuten:</a:t>
            </a:r>
          </a:p>
          <a:p>
            <a:r>
              <a:rPr lang="de-DE" dirty="0"/>
              <a:t>Welche Grundsätze der Leistungsbewertung haben wir bisher?</a:t>
            </a:r>
          </a:p>
          <a:p>
            <a:r>
              <a:rPr lang="de-DE" dirty="0"/>
              <a:t>Unterscheiden sie sich in den einzelnen Fächern?</a:t>
            </a:r>
          </a:p>
          <a:p>
            <a:r>
              <a:rPr lang="de-DE" dirty="0"/>
              <a:t>Sind sie in irgendeiner Form schriftlich fixiert?</a:t>
            </a:r>
          </a:p>
          <a:p>
            <a:endParaRPr lang="de-DE" dirty="0"/>
          </a:p>
          <a:p>
            <a:r>
              <a:rPr lang="de-DE" dirty="0"/>
              <a:t>Notieren Sie ihre Ergebnisse!</a:t>
            </a:r>
          </a:p>
          <a:p>
            <a:endParaRPr lang="de-DE" dirty="0"/>
          </a:p>
          <a:p>
            <a:endParaRPr lang="de-DE" dirty="0"/>
          </a:p>
        </p:txBody>
      </p:sp>
    </p:spTree>
    <p:extLst>
      <p:ext uri="{BB962C8B-B14F-4D97-AF65-F5344CB8AC3E}">
        <p14:creationId xmlns:p14="http://schemas.microsoft.com/office/powerpoint/2010/main" val="4021853205"/>
      </p:ext>
    </p:extLst>
  </p:cSld>
  <p:clrMapOvr>
    <a:masterClrMapping/>
  </p:clrMapOvr>
</p:sld>
</file>

<file path=ppt/theme/theme1.xml><?xml version="1.0" encoding="utf-8"?>
<a:theme xmlns:a="http://schemas.openxmlformats.org/drawingml/2006/main" name="3_Masterfolie">
  <a:themeElements>
    <a:clrScheme name="3_Masterfoli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Masterfoli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Masterfoli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Masterfoli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Masterfoli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Masterfoli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Masterfoli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Masterfoli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Masterfoli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1599</Words>
  <Application>Microsoft Macintosh PowerPoint</Application>
  <PresentationFormat>Breitbild</PresentationFormat>
  <Paragraphs>283</Paragraphs>
  <Slides>46</Slides>
  <Notes>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46</vt:i4>
      </vt:variant>
    </vt:vector>
  </HeadingPairs>
  <TitlesOfParts>
    <vt:vector size="55" baseType="lpstr">
      <vt:lpstr>Arial</vt:lpstr>
      <vt:lpstr>BentonSans-Regular</vt:lpstr>
      <vt:lpstr>Calibri</vt:lpstr>
      <vt:lpstr>MeliorLT</vt:lpstr>
      <vt:lpstr>Symbol</vt:lpstr>
      <vt:lpstr>Tahoma</vt:lpstr>
      <vt:lpstr>Verdana</vt:lpstr>
      <vt:lpstr>Wingdings</vt:lpstr>
      <vt:lpstr>3_Masterfolie</vt:lpstr>
      <vt:lpstr>PowerPoint-Präsentation</vt:lpstr>
      <vt:lpstr>Ziele für heute</vt:lpstr>
      <vt:lpstr>PowerPoint-Präsentation</vt:lpstr>
      <vt:lpstr>PowerPoint-Präsentation</vt:lpstr>
      <vt:lpstr>Rechtlich verbindliche Grundsätze</vt:lpstr>
      <vt:lpstr>Rechtlich verbindliche Grundsätze</vt:lpstr>
      <vt:lpstr>Ziele eines Leistungskonzepts</vt:lpstr>
      <vt:lpstr>Ziele eines Leistungskonzepts</vt:lpstr>
      <vt:lpstr>Arbeitsauftrag</vt:lpstr>
      <vt:lpstr>Aufbau/ Struktur des Leistungskonzepts </vt:lpstr>
      <vt:lpstr>PowerPoint-Präsentation</vt:lpstr>
      <vt:lpstr>Grundüberlegungen Leistungskonzept</vt:lpstr>
      <vt:lpstr>Eckpunkte des Leistungsverständnis‘ in den neuen Lehrplänen</vt:lpstr>
      <vt:lpstr>Bildungsstandards und Anforderungsbereiche</vt:lpstr>
      <vt:lpstr>Anforderungsbereiche</vt:lpstr>
      <vt:lpstr>Anforderungsbereiche</vt:lpstr>
      <vt:lpstr>PowerPoint-Präsentation</vt:lpstr>
      <vt:lpstr>Grundüberlegungen Leistungskonzept</vt:lpstr>
      <vt:lpstr>Arbeitsauftrag</vt:lpstr>
      <vt:lpstr>Zeugnisstruktur</vt:lpstr>
      <vt:lpstr>Einheitliche Benennung der schriftlichen Arbeiten</vt:lpstr>
      <vt:lpstr>Einheitliche Rückmeldung der Leistungsbewertung</vt:lpstr>
      <vt:lpstr>Einbeziehung der Schüler*innen</vt:lpstr>
      <vt:lpstr>Einbeziehung der Schüler*innen</vt:lpstr>
      <vt:lpstr>PowerPoint-Präsentation</vt:lpstr>
      <vt:lpstr>PowerPoint-Präsentation</vt:lpstr>
      <vt:lpstr>Selbsteinschätzung des Leistungsniveaus</vt:lpstr>
      <vt:lpstr>Alternative Methoden der Leistungsbewertung Kompetenzraster</vt:lpstr>
      <vt:lpstr>Alternative Methoden der Leistungsbewertung Kompetenzraster</vt:lpstr>
      <vt:lpstr>PowerPoint-Präsentation</vt:lpstr>
      <vt:lpstr>Alternative Methoden der Leistungsbewertung Lerntagebuch/ Logbuch</vt:lpstr>
      <vt:lpstr>Alternative Methoden der Leistungsbewertung </vt:lpstr>
      <vt:lpstr>Diagnostik</vt:lpstr>
      <vt:lpstr>Zusammenfassend: Leistung in den neuen Lehrplänen</vt:lpstr>
      <vt:lpstr>Aufbau/ Struktur des Leistungskonzepts </vt:lpstr>
      <vt:lpstr>Grundlagen der Leistungsbewertung am Beispiel Deutsch Klasse 1</vt:lpstr>
      <vt:lpstr>PowerPoint-Präsentation</vt:lpstr>
      <vt:lpstr>Klassenarbeiten am Beispiel Deutsch Klasse 2</vt:lpstr>
      <vt:lpstr>Ermittlung der Zeugniszensur am Beispiel  Deutschnote Klasse 3</vt:lpstr>
      <vt:lpstr>Grundlagen der Leistungsbewertung am Beispiel Sport</vt:lpstr>
      <vt:lpstr>Ermittlung der Zeugniszensur am Beispiel  Sport Klasse 4</vt:lpstr>
      <vt:lpstr>Beispiel eines Zensurenschlüssels </vt:lpstr>
      <vt:lpstr>Beispiel für Skalierung</vt:lpstr>
      <vt:lpstr>Skalierung und die Konsequenzen</vt:lpstr>
      <vt:lpstr>Skalierung und die Konsequenzen</vt:lpstr>
      <vt:lpstr>Arbeitsauftrag/Überlegungen für Kronenburg</vt:lpstr>
    </vt:vector>
  </TitlesOfParts>
  <Company>Rolff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Rolff</dc:creator>
  <cp:lastModifiedBy>Claus Buhren</cp:lastModifiedBy>
  <cp:revision>342</cp:revision>
  <cp:lastPrinted>2019-02-25T12:27:22Z</cp:lastPrinted>
  <dcterms:created xsi:type="dcterms:W3CDTF">2014-03-30T19:01:14Z</dcterms:created>
  <dcterms:modified xsi:type="dcterms:W3CDTF">2025-11-04T22:58:29Z</dcterms:modified>
</cp:coreProperties>
</file>