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441" r:id="rId2"/>
    <p:sldId id="667" r:id="rId3"/>
    <p:sldId id="278" r:id="rId4"/>
    <p:sldId id="279" r:id="rId5"/>
    <p:sldId id="662" r:id="rId6"/>
    <p:sldId id="663" r:id="rId7"/>
    <p:sldId id="275" r:id="rId8"/>
    <p:sldId id="261" r:id="rId9"/>
    <p:sldId id="277" r:id="rId10"/>
    <p:sldId id="276" r:id="rId11"/>
    <p:sldId id="669" r:id="rId12"/>
    <p:sldId id="660" r:id="rId13"/>
    <p:sldId id="657" r:id="rId14"/>
    <p:sldId id="661" r:id="rId15"/>
    <p:sldId id="656" r:id="rId16"/>
    <p:sldId id="658" r:id="rId17"/>
    <p:sldId id="655" r:id="rId18"/>
    <p:sldId id="654" r:id="rId19"/>
    <p:sldId id="665" r:id="rId20"/>
    <p:sldId id="668" r:id="rId21"/>
    <p:sldId id="273" r:id="rId22"/>
    <p:sldId id="271" r:id="rId23"/>
    <p:sldId id="670" r:id="rId24"/>
    <p:sldId id="666" r:id="rId25"/>
    <p:sldId id="659" r:id="rId26"/>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38" autoAdjust="0"/>
    <p:restoredTop sz="90282" autoAdjust="0"/>
  </p:normalViewPr>
  <p:slideViewPr>
    <p:cSldViewPr>
      <p:cViewPr>
        <p:scale>
          <a:sx n="158" d="100"/>
          <a:sy n="158" d="100"/>
        </p:scale>
        <p:origin x="120"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2" d="100"/>
          <a:sy n="82" d="100"/>
        </p:scale>
        <p:origin x="-126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0243" name="Rectangle 3"/>
          <p:cNvSpPr>
            <a:spLocks noGrp="1" noChangeArrowheads="1"/>
          </p:cNvSpPr>
          <p:nvPr>
            <p:ph type="dt" sz="quarter" idx="1"/>
          </p:nvPr>
        </p:nvSpPr>
        <p:spPr bwMode="auto">
          <a:xfrm>
            <a:off x="3851003"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lgn="r">
              <a:defRPr sz="1200"/>
            </a:lvl1pPr>
          </a:lstStyle>
          <a:p>
            <a:fld id="{88840DCD-3FF0-C340-9EE1-794DD57E1374}" type="datetime1">
              <a:rPr lang="de-DE"/>
              <a:pPr/>
              <a:t>25.09.23</a:t>
            </a:fld>
            <a:endParaRPr lang="de-DE"/>
          </a:p>
        </p:txBody>
      </p:sp>
      <p:sp>
        <p:nvSpPr>
          <p:cNvPr id="10244" name="Rectangle 4"/>
          <p:cNvSpPr>
            <a:spLocks noGrp="1" noChangeArrowheads="1"/>
          </p:cNvSpPr>
          <p:nvPr>
            <p:ph type="ftr" sz="quarter" idx="2"/>
          </p:nvPr>
        </p:nvSpPr>
        <p:spPr bwMode="auto">
          <a:xfrm>
            <a:off x="1"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0245" name="Rectangle 5"/>
          <p:cNvSpPr>
            <a:spLocks noGrp="1" noChangeArrowheads="1"/>
          </p:cNvSpPr>
          <p:nvPr>
            <p:ph type="sldNum" sz="quarter" idx="3"/>
          </p:nvPr>
        </p:nvSpPr>
        <p:spPr bwMode="auto">
          <a:xfrm>
            <a:off x="3851003"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lgn="r">
              <a:defRPr sz="1200"/>
            </a:lvl1pPr>
          </a:lstStyle>
          <a:p>
            <a:fld id="{08858432-9A33-5F47-BDC6-2DAB3B97E96D}" type="slidenum">
              <a:rPr lang="de-DE"/>
              <a:pPr/>
              <a:t>‹Nr.›</a:t>
            </a:fld>
            <a:endParaRPr lang="de-DE"/>
          </a:p>
        </p:txBody>
      </p:sp>
    </p:spTree>
    <p:extLst>
      <p:ext uri="{BB962C8B-B14F-4D97-AF65-F5344CB8AC3E}">
        <p14:creationId xmlns:p14="http://schemas.microsoft.com/office/powerpoint/2010/main" val="64155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2291" name="Rectangle 3"/>
          <p:cNvSpPr>
            <a:spLocks noGrp="1" noChangeArrowheads="1"/>
          </p:cNvSpPr>
          <p:nvPr>
            <p:ph type="dt" idx="1"/>
          </p:nvPr>
        </p:nvSpPr>
        <p:spPr bwMode="auto">
          <a:xfrm>
            <a:off x="3851003"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lgn="r">
              <a:defRPr sz="1200"/>
            </a:lvl1pPr>
          </a:lstStyle>
          <a:p>
            <a:fld id="{1341C4F8-51AB-4B4C-AB03-243C4B903451}" type="datetime1">
              <a:rPr lang="de-DE"/>
              <a:pPr/>
              <a:t>25.09.23</a:t>
            </a:fld>
            <a:endParaRPr lang="de-DE"/>
          </a:p>
        </p:txBody>
      </p:sp>
      <p:sp>
        <p:nvSpPr>
          <p:cNvPr id="94212"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79334" y="4716023"/>
            <a:ext cx="5439010" cy="4467934"/>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2294" name="Rectangle 6"/>
          <p:cNvSpPr>
            <a:spLocks noGrp="1" noChangeArrowheads="1"/>
          </p:cNvSpPr>
          <p:nvPr>
            <p:ph type="ftr" sz="quarter" idx="4"/>
          </p:nvPr>
        </p:nvSpPr>
        <p:spPr bwMode="auto">
          <a:xfrm>
            <a:off x="1"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2295" name="Rectangle 7"/>
          <p:cNvSpPr>
            <a:spLocks noGrp="1" noChangeArrowheads="1"/>
          </p:cNvSpPr>
          <p:nvPr>
            <p:ph type="sldNum" sz="quarter" idx="5"/>
          </p:nvPr>
        </p:nvSpPr>
        <p:spPr bwMode="auto">
          <a:xfrm>
            <a:off x="3851003"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lgn="r">
              <a:defRPr sz="1200"/>
            </a:lvl1pPr>
          </a:lstStyle>
          <a:p>
            <a:fld id="{5BC69AB5-E7C5-B14C-905D-16E48E8F6D66}" type="slidenum">
              <a:rPr lang="de-DE"/>
              <a:pPr/>
              <a:t>‹Nr.›</a:t>
            </a:fld>
            <a:endParaRPr lang="de-DE"/>
          </a:p>
        </p:txBody>
      </p:sp>
    </p:spTree>
    <p:extLst>
      <p:ext uri="{BB962C8B-B14F-4D97-AF65-F5344CB8AC3E}">
        <p14:creationId xmlns:p14="http://schemas.microsoft.com/office/powerpoint/2010/main" val="2698730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xfrm>
            <a:off x="919163" y="744538"/>
            <a:ext cx="4959350" cy="3721100"/>
          </a:xfrm>
          <a:ln/>
        </p:spPr>
      </p:sp>
      <p:sp>
        <p:nvSpPr>
          <p:cNvPr id="95235" name="Notizenplatzhalter 2"/>
          <p:cNvSpPr>
            <a:spLocks noGrp="1"/>
          </p:cNvSpPr>
          <p:nvPr>
            <p:ph type="body" idx="1"/>
          </p:nvPr>
        </p:nvSpPr>
        <p:spPr>
          <a:noFill/>
          <a:ln/>
        </p:spPr>
        <p:txBody>
          <a:bodyPr/>
          <a:lstStyle/>
          <a:p>
            <a:pPr eaLnBrk="1" hangingPunct="1"/>
            <a:endParaRPr lang="de-DE">
              <a:latin typeface="Arial" pitchFamily="-1" charset="0"/>
              <a:ea typeface="ＭＳ Ｐゴシック" pitchFamily="-1" charset="-128"/>
              <a:cs typeface="ＭＳ Ｐゴシック" pitchFamily="-1" charset="-128"/>
            </a:endParaRPr>
          </a:p>
        </p:txBody>
      </p:sp>
      <p:sp>
        <p:nvSpPr>
          <p:cNvPr id="95236" name="Foliennummernplatzhalter 3"/>
          <p:cNvSpPr>
            <a:spLocks noGrp="1"/>
          </p:cNvSpPr>
          <p:nvPr>
            <p:ph type="sldNum" sz="quarter" idx="5"/>
          </p:nvPr>
        </p:nvSpPr>
        <p:spPr>
          <a:noFill/>
        </p:spPr>
        <p:txBody>
          <a:bodyPr/>
          <a:lstStyle/>
          <a:p>
            <a:fld id="{CD624022-352C-7D49-A0B8-6639A7160679}" type="slidenum">
              <a:rPr lang="de-DE"/>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5F39E3-9E40-0919-EE16-756BB5F9C316}"/>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C84A062-9B69-8743-A4CA-1C69100C2E48}" type="slidenum">
              <a:rPr lang="de-DE" altLang="de-DE" sz="1200"/>
              <a:pPr eaLnBrk="1" hangingPunct="1"/>
              <a:t>8</a:t>
            </a:fld>
            <a:endParaRPr lang="de-DE" altLang="de-DE" sz="1200"/>
          </a:p>
        </p:txBody>
      </p:sp>
      <p:sp>
        <p:nvSpPr>
          <p:cNvPr id="80898" name="Rectangle 2">
            <a:extLst>
              <a:ext uri="{FF2B5EF4-FFF2-40B4-BE49-F238E27FC236}">
                <a16:creationId xmlns:a16="http://schemas.microsoft.com/office/drawing/2014/main" id="{293233A3-90A7-8034-466F-86C8C651628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899" name="Rectangle 3">
            <a:extLst>
              <a:ext uri="{FF2B5EF4-FFF2-40B4-BE49-F238E27FC236}">
                <a16:creationId xmlns:a16="http://schemas.microsoft.com/office/drawing/2014/main" id="{ED6B3700-63E7-B05A-9A25-2028EAED490B}"/>
              </a:ext>
            </a:extLst>
          </p:cNvPr>
          <p:cNvSpPr>
            <a:spLocks noGrp="1" noChangeArrowheads="1"/>
          </p:cNvSpPr>
          <p:nvPr>
            <p:ph type="body" idx="1"/>
          </p:nvPr>
        </p:nvSpPr>
        <p:spPr/>
        <p:txBody>
          <a:bodyPr/>
          <a:lstStyle/>
          <a:p>
            <a:pPr eaLnBrk="1" hangingPunct="1">
              <a:defRPr/>
            </a:pPr>
            <a:endParaRPr lang="de-DE">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8"/>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533400"/>
            <a:ext cx="2057400" cy="5848350"/>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533400"/>
            <a:ext cx="6019800" cy="58483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229600" cy="1143000"/>
          </a:xfrm>
        </p:spPr>
        <p:txBody>
          <a:bodyPr/>
          <a:lstStyle/>
          <a:p>
            <a:r>
              <a:rPr lang="de-DE"/>
              <a:t>Mastertitelformat bearbeiten</a:t>
            </a:r>
          </a:p>
        </p:txBody>
      </p:sp>
      <p:sp>
        <p:nvSpPr>
          <p:cNvPr id="3" name="Textplatzhalter 2"/>
          <p:cNvSpPr>
            <a:spLocks noGrp="1"/>
          </p:cNvSpPr>
          <p:nvPr>
            <p:ph type="body" sz="half" idx="1"/>
          </p:nvPr>
        </p:nvSpPr>
        <p:spPr>
          <a:xfrm>
            <a:off x="457200" y="18557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557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229600" cy="1143000"/>
          </a:xfrm>
        </p:spPr>
        <p:txBody>
          <a:bodyPr/>
          <a:lstStyle/>
          <a:p>
            <a:r>
              <a:rPr lang="de-DE"/>
              <a:t>Mastertitelformat bearbeiten</a:t>
            </a:r>
          </a:p>
        </p:txBody>
      </p:sp>
      <p:sp>
        <p:nvSpPr>
          <p:cNvPr id="3" name="Inhaltsplatzhalter 2"/>
          <p:cNvSpPr>
            <a:spLocks noGrp="1"/>
          </p:cNvSpPr>
          <p:nvPr>
            <p:ph sz="half" idx="1"/>
          </p:nvPr>
        </p:nvSpPr>
        <p:spPr>
          <a:xfrm>
            <a:off x="457200" y="18557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648200" y="18557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229600" cy="1143000"/>
          </a:xfrm>
        </p:spPr>
        <p:txBody>
          <a:bodyPr/>
          <a:lstStyle/>
          <a:p>
            <a:r>
              <a:rPr lang="de-DE"/>
              <a:t>Mastertitelformat bearbeiten</a:t>
            </a:r>
          </a:p>
        </p:txBody>
      </p:sp>
      <p:sp>
        <p:nvSpPr>
          <p:cNvPr id="3" name="ClipArt-Platzhalter 2"/>
          <p:cNvSpPr>
            <a:spLocks noGrp="1"/>
          </p:cNvSpPr>
          <p:nvPr>
            <p:ph type="clipArt" sz="half" idx="1"/>
          </p:nvPr>
        </p:nvSpPr>
        <p:spPr>
          <a:xfrm>
            <a:off x="457200" y="1855788"/>
            <a:ext cx="4038600" cy="4525962"/>
          </a:xfrm>
        </p:spPr>
        <p:txBody>
          <a:bodyPr/>
          <a:lstStyle/>
          <a:p>
            <a:pPr lvl="0"/>
            <a:endParaRPr lang="de-DE" noProof="0"/>
          </a:p>
        </p:txBody>
      </p:sp>
      <p:sp>
        <p:nvSpPr>
          <p:cNvPr id="4" name="Textplatzhalter 3"/>
          <p:cNvSpPr>
            <a:spLocks noGrp="1"/>
          </p:cNvSpPr>
          <p:nvPr>
            <p:ph type="body" sz="half" idx="2"/>
          </p:nvPr>
        </p:nvSpPr>
        <p:spPr>
          <a:xfrm>
            <a:off x="4648200" y="18557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229600" cy="1143000"/>
          </a:xfrm>
        </p:spPr>
        <p:txBody>
          <a:bodyPr/>
          <a:lstStyle/>
          <a:p>
            <a:r>
              <a:rPr lang="de-DE"/>
              <a:t>Mastertitelformat bearbeiten</a:t>
            </a:r>
          </a:p>
        </p:txBody>
      </p:sp>
      <p:sp>
        <p:nvSpPr>
          <p:cNvPr id="3" name="Tabellenplatzhalter 2"/>
          <p:cNvSpPr>
            <a:spLocks noGrp="1"/>
          </p:cNvSpPr>
          <p:nvPr>
            <p:ph type="tbl" idx="1"/>
          </p:nvPr>
        </p:nvSpPr>
        <p:spPr>
          <a:xfrm>
            <a:off x="457200" y="1855788"/>
            <a:ext cx="8229600" cy="4525962"/>
          </a:xfrm>
        </p:spPr>
        <p:txBody>
          <a:bodyPr/>
          <a:lstStyle/>
          <a:p>
            <a:pPr lvl="0"/>
            <a:endParaRPr lang="de-DE"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229600" cy="1143000"/>
          </a:xfrm>
        </p:spPr>
        <p:txBody>
          <a:bodyPr/>
          <a:lstStyle/>
          <a:p>
            <a:r>
              <a:rPr lang="de-DE"/>
              <a:t>Mastertitelformat bearbeiten</a:t>
            </a:r>
          </a:p>
        </p:txBody>
      </p:sp>
      <p:sp>
        <p:nvSpPr>
          <p:cNvPr id="3" name="Textplatzhalter 2"/>
          <p:cNvSpPr>
            <a:spLocks noGrp="1"/>
          </p:cNvSpPr>
          <p:nvPr>
            <p:ph type="body" sz="half" idx="1"/>
          </p:nvPr>
        </p:nvSpPr>
        <p:spPr>
          <a:xfrm>
            <a:off x="457200" y="18557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4648200" y="1855788"/>
            <a:ext cx="4038600" cy="4525962"/>
          </a:xfrm>
        </p:spPr>
        <p:txBody>
          <a:bodyPr/>
          <a:lstStyle/>
          <a:p>
            <a:pPr lvl="0"/>
            <a:endParaRPr lang="de-DE"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229600" cy="1143000"/>
          </a:xfrm>
        </p:spPr>
        <p:txBody>
          <a:bodyPr/>
          <a:lstStyle/>
          <a:p>
            <a:r>
              <a:rPr lang="de-DE"/>
              <a:t>Mastertitelformat bearbeiten</a:t>
            </a:r>
          </a:p>
        </p:txBody>
      </p:sp>
      <p:sp>
        <p:nvSpPr>
          <p:cNvPr id="3" name="Inhaltsplatzhalter 2"/>
          <p:cNvSpPr>
            <a:spLocks noGrp="1"/>
          </p:cNvSpPr>
          <p:nvPr>
            <p:ph sz="quarter" idx="1"/>
          </p:nvPr>
        </p:nvSpPr>
        <p:spPr>
          <a:xfrm>
            <a:off x="457200" y="1855791"/>
            <a:ext cx="4038600" cy="21859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55791"/>
            <a:ext cx="4038600" cy="21859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457200" y="4194178"/>
            <a:ext cx="8229600" cy="21875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3"/>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8557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557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Bild 18"/>
          <p:cNvPicPr>
            <a:picLocks noChangeAspect="1"/>
          </p:cNvPicPr>
          <p:nvPr userDrawn="1"/>
        </p:nvPicPr>
        <p:blipFill>
          <a:blip r:embed="rId19"/>
          <a:stretch>
            <a:fillRect/>
          </a:stretch>
        </p:blipFill>
        <p:spPr>
          <a:xfrm>
            <a:off x="4283969" y="32346"/>
            <a:ext cx="1021607" cy="688225"/>
          </a:xfrm>
          <a:prstGeom prst="rect">
            <a:avLst/>
          </a:prstGeom>
          <a:solidFill>
            <a:srgbClr val="FFFF00"/>
          </a:solidFill>
        </p:spPr>
      </p:pic>
      <p:sp>
        <p:nvSpPr>
          <p:cNvPr id="50178" name="Rectangle 2"/>
          <p:cNvSpPr>
            <a:spLocks noChangeArrowheads="1"/>
          </p:cNvSpPr>
          <p:nvPr userDrawn="1"/>
        </p:nvSpPr>
        <p:spPr bwMode="auto">
          <a:xfrm>
            <a:off x="0" y="1"/>
            <a:ext cx="8100392" cy="692150"/>
          </a:xfrm>
          <a:prstGeom prst="rect">
            <a:avLst/>
          </a:prstGeom>
          <a:gradFill rotWithShape="1">
            <a:gsLst>
              <a:gs pos="0">
                <a:srgbClr val="FFFF00">
                  <a:alpha val="91000"/>
                </a:srgbClr>
              </a:gs>
              <a:gs pos="50000">
                <a:schemeClr val="bg1"/>
              </a:gs>
              <a:gs pos="100000">
                <a:srgbClr val="FFFF00">
                  <a:alpha val="91000"/>
                </a:srgbClr>
              </a:gs>
            </a:gsLst>
            <a:lin ang="5400000" scaled="1"/>
          </a:gradFill>
          <a:ln w="9525">
            <a:noFill/>
            <a:miter lim="800000"/>
            <a:headEnd/>
            <a:tailEnd/>
          </a:ln>
          <a:effectLst/>
        </p:spPr>
        <p:txBody>
          <a:bodyPr wrap="none" anchor="ctr"/>
          <a:lstStyle/>
          <a:p>
            <a:pPr>
              <a:defRPr/>
            </a:pPr>
            <a:endParaRPr lang="de-DE">
              <a:latin typeface="Arial" pitchFamily="-107" charset="0"/>
              <a:ea typeface="ＭＳ Ｐゴシック" pitchFamily="-107" charset="-128"/>
              <a:cs typeface="+mn-cs"/>
            </a:endParaRPr>
          </a:p>
        </p:txBody>
      </p:sp>
      <p:sp>
        <p:nvSpPr>
          <p:cNvPr id="1029" name="Rectangle 3"/>
          <p:cNvSpPr>
            <a:spLocks noChangeArrowheads="1"/>
          </p:cNvSpPr>
          <p:nvPr userDrawn="1"/>
        </p:nvSpPr>
        <p:spPr bwMode="auto">
          <a:xfrm rot="10800000">
            <a:off x="0" y="1"/>
            <a:ext cx="9144000" cy="692696"/>
          </a:xfrm>
          <a:prstGeom prst="rect">
            <a:avLst/>
          </a:prstGeom>
          <a:gradFill rotWithShape="1">
            <a:gsLst>
              <a:gs pos="0">
                <a:srgbClr val="FFFF00">
                  <a:alpha val="46999"/>
                </a:srgbClr>
              </a:gs>
              <a:gs pos="100000">
                <a:srgbClr val="FFFFFF"/>
              </a:gs>
            </a:gsLst>
            <a:lin ang="0" scaled="1"/>
          </a:gradFill>
          <a:ln w="3175" cap="rnd">
            <a:noFill/>
            <a:prstDash val="sysDot"/>
            <a:miter lim="800000"/>
            <a:headEnd/>
            <a:tailEnd/>
          </a:ln>
        </p:spPr>
        <p:txBody>
          <a:bodyPr rot="10800000" wrap="none" anchor="ctr">
            <a:prstTxWarp prst="textNoShape">
              <a:avLst/>
            </a:prstTxWarp>
          </a:bodyPr>
          <a:lstStyle/>
          <a:p>
            <a:pPr algn="ctr"/>
            <a:endParaRPr lang="de-DE"/>
          </a:p>
        </p:txBody>
      </p:sp>
      <p:sp>
        <p:nvSpPr>
          <p:cNvPr id="1030" name="Text Box 4"/>
          <p:cNvSpPr txBox="1">
            <a:spLocks noChangeArrowheads="1"/>
          </p:cNvSpPr>
          <p:nvPr userDrawn="1"/>
        </p:nvSpPr>
        <p:spPr bwMode="auto">
          <a:xfrm>
            <a:off x="0" y="6527803"/>
            <a:ext cx="9144000" cy="369332"/>
          </a:xfrm>
          <a:prstGeom prst="rect">
            <a:avLst/>
          </a:prstGeom>
          <a:solidFill>
            <a:srgbClr val="FFFF00">
              <a:alpha val="56862"/>
            </a:srgbClr>
          </a:solid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endParaRPr lang="de-DE" b="1">
              <a:solidFill>
                <a:schemeClr val="bg1"/>
              </a:solidFill>
              <a:cs typeface="+mn-cs"/>
            </a:endParaRPr>
          </a:p>
        </p:txBody>
      </p:sp>
      <p:sp>
        <p:nvSpPr>
          <p:cNvPr id="1031" name="Text Box 5"/>
          <p:cNvSpPr txBox="1">
            <a:spLocks noChangeArrowheads="1"/>
          </p:cNvSpPr>
          <p:nvPr userDrawn="1"/>
        </p:nvSpPr>
        <p:spPr bwMode="auto">
          <a:xfrm>
            <a:off x="8872538" y="6643688"/>
            <a:ext cx="271463" cy="215444"/>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endParaRPr lang="de-DE" sz="800">
              <a:latin typeface="Tahoma" pitchFamily="34" charset="0"/>
              <a:cs typeface="+mn-cs"/>
            </a:endParaRPr>
          </a:p>
        </p:txBody>
      </p:sp>
      <p:sp>
        <p:nvSpPr>
          <p:cNvPr id="1032" name="Text Box 6"/>
          <p:cNvSpPr txBox="1">
            <a:spLocks noChangeArrowheads="1"/>
          </p:cNvSpPr>
          <p:nvPr userDrawn="1"/>
        </p:nvSpPr>
        <p:spPr bwMode="auto">
          <a:xfrm>
            <a:off x="8959850" y="6643688"/>
            <a:ext cx="184666" cy="215444"/>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de-DE" sz="800">
              <a:latin typeface="Tahoma" pitchFamily="34" charset="0"/>
              <a:cs typeface="+mn-cs"/>
            </a:endParaRPr>
          </a:p>
        </p:txBody>
      </p:sp>
      <p:sp>
        <p:nvSpPr>
          <p:cNvPr id="50183" name="Text Box 7"/>
          <p:cNvSpPr txBox="1">
            <a:spLocks noChangeArrowheads="1"/>
          </p:cNvSpPr>
          <p:nvPr userDrawn="1"/>
        </p:nvSpPr>
        <p:spPr bwMode="auto">
          <a:xfrm>
            <a:off x="5724128" y="116632"/>
            <a:ext cx="2448272" cy="246221"/>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de-DE" sz="1000" b="1" i="1" dirty="0">
                <a:solidFill>
                  <a:srgbClr val="0000FF"/>
                </a:solidFill>
              </a:rPr>
              <a:t>Gesellschaft</a:t>
            </a:r>
            <a:r>
              <a:rPr lang="de-DE" sz="1000" b="1" i="1" baseline="0" dirty="0">
                <a:solidFill>
                  <a:srgbClr val="0000FF"/>
                </a:solidFill>
              </a:rPr>
              <a:t> für wissenschaftliche</a:t>
            </a:r>
            <a:endParaRPr lang="de-DE" sz="1000" dirty="0">
              <a:solidFill>
                <a:srgbClr val="0000FF"/>
              </a:solidFill>
            </a:endParaRPr>
          </a:p>
        </p:txBody>
      </p:sp>
      <p:sp>
        <p:nvSpPr>
          <p:cNvPr id="50184" name="Text Box 8"/>
          <p:cNvSpPr txBox="1">
            <a:spLocks noChangeArrowheads="1"/>
          </p:cNvSpPr>
          <p:nvPr userDrawn="1"/>
        </p:nvSpPr>
        <p:spPr bwMode="auto">
          <a:xfrm>
            <a:off x="6300192" y="332656"/>
            <a:ext cx="1872208" cy="246221"/>
          </a:xfrm>
          <a:prstGeom prst="rect">
            <a:avLst/>
          </a:prstGeom>
          <a:noFill/>
          <a:ln w="6350">
            <a:noFill/>
            <a:miter lim="800000"/>
            <a:headEnd/>
            <a:tailEnd/>
          </a:ln>
          <a:effectLst/>
        </p:spPr>
        <p:txBody>
          <a:bodyPr wrap="square">
            <a:prstTxWarp prst="textNoShape">
              <a:avLst/>
            </a:prstTxWarp>
            <a:spAutoFit/>
          </a:bodyPr>
          <a:lstStyle/>
          <a:p>
            <a:pPr>
              <a:spcBef>
                <a:spcPct val="50000"/>
              </a:spcBef>
            </a:pPr>
            <a:r>
              <a:rPr lang="de-DE" sz="1000" b="1" i="1" dirty="0">
                <a:solidFill>
                  <a:srgbClr val="0000FF"/>
                </a:solidFill>
              </a:rPr>
              <a:t>Beratung und Evaluation</a:t>
            </a:r>
          </a:p>
        </p:txBody>
      </p:sp>
      <p:sp>
        <p:nvSpPr>
          <p:cNvPr id="50186" name="Rectangle 10"/>
          <p:cNvSpPr>
            <a:spLocks noChangeArrowheads="1"/>
          </p:cNvSpPr>
          <p:nvPr userDrawn="1"/>
        </p:nvSpPr>
        <p:spPr bwMode="auto">
          <a:xfrm>
            <a:off x="0" y="692153"/>
            <a:ext cx="9144000" cy="73025"/>
          </a:xfrm>
          <a:prstGeom prst="rect">
            <a:avLst/>
          </a:prstGeom>
          <a:gradFill rotWithShape="1">
            <a:gsLst>
              <a:gs pos="0">
                <a:schemeClr val="tx1">
                  <a:alpha val="60001"/>
                </a:schemeClr>
              </a:gs>
              <a:gs pos="100000">
                <a:schemeClr val="tx1">
                  <a:gamma/>
                  <a:tint val="0"/>
                  <a:invGamma/>
                </a:schemeClr>
              </a:gs>
            </a:gsLst>
            <a:lin ang="2700000" scaled="1"/>
          </a:gradFill>
          <a:ln w="9525">
            <a:noFill/>
            <a:miter lim="800000"/>
            <a:headEnd/>
            <a:tailEnd/>
          </a:ln>
          <a:effectLst/>
        </p:spPr>
        <p:txBody>
          <a:bodyPr wrap="none" anchor="ctr"/>
          <a:lstStyle/>
          <a:p>
            <a:pPr>
              <a:defRPr/>
            </a:pPr>
            <a:endParaRPr lang="de-DE">
              <a:latin typeface="Arial" pitchFamily="-107" charset="0"/>
              <a:ea typeface="ＭＳ Ｐゴシック" pitchFamily="-107" charset="-128"/>
              <a:cs typeface="+mn-cs"/>
            </a:endParaRPr>
          </a:p>
        </p:txBody>
      </p:sp>
      <p:sp>
        <p:nvSpPr>
          <p:cNvPr id="50191" name="Rectangle 15"/>
          <p:cNvSpPr>
            <a:spLocks noChangeArrowheads="1"/>
          </p:cNvSpPr>
          <p:nvPr userDrawn="1"/>
        </p:nvSpPr>
        <p:spPr bwMode="auto">
          <a:xfrm rot="10800000">
            <a:off x="-1586" y="6488113"/>
            <a:ext cx="9144001" cy="36512"/>
          </a:xfrm>
          <a:prstGeom prst="rect">
            <a:avLst/>
          </a:prstGeom>
          <a:gradFill rotWithShape="1">
            <a:gsLst>
              <a:gs pos="0">
                <a:schemeClr val="tx1">
                  <a:alpha val="41000"/>
                </a:schemeClr>
              </a:gs>
              <a:gs pos="100000">
                <a:schemeClr val="tx1">
                  <a:gamma/>
                  <a:tint val="0"/>
                  <a:invGamma/>
                </a:schemeClr>
              </a:gs>
            </a:gsLst>
            <a:lin ang="2700000" scaled="1"/>
          </a:gradFill>
          <a:ln w="9525">
            <a:noFill/>
            <a:miter lim="800000"/>
            <a:headEnd/>
            <a:tailEnd/>
          </a:ln>
          <a:effectLst/>
        </p:spPr>
        <p:txBody>
          <a:bodyPr wrap="none" anchor="ctr"/>
          <a:lstStyle/>
          <a:p>
            <a:pPr>
              <a:defRPr/>
            </a:pPr>
            <a:endParaRPr lang="de-DE">
              <a:latin typeface="Arial" pitchFamily="-107" charset="0"/>
              <a:ea typeface="ＭＳ Ｐゴシック" pitchFamily="-107" charset="-128"/>
              <a:cs typeface="+mn-cs"/>
            </a:endParaRPr>
          </a:p>
        </p:txBody>
      </p:sp>
      <p:sp>
        <p:nvSpPr>
          <p:cNvPr id="1039" name="Rectangle 20"/>
          <p:cNvSpPr>
            <a:spLocks noGrp="1" noChangeArrowheads="1"/>
          </p:cNvSpPr>
          <p:nvPr>
            <p:ph type="title"/>
          </p:nvPr>
        </p:nvSpPr>
        <p:spPr bwMode="auto">
          <a:xfrm>
            <a:off x="457200" y="836712"/>
            <a:ext cx="8229600" cy="839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Mastertitelformat </a:t>
            </a:r>
            <a:r>
              <a:rPr lang="de-DE" dirty="0" err="1"/>
              <a:t>bearbei</a:t>
            </a:r>
            <a:endParaRPr lang="de-DE" dirty="0"/>
          </a:p>
        </p:txBody>
      </p:sp>
      <p:sp>
        <p:nvSpPr>
          <p:cNvPr id="1040" name="Rectangle 21"/>
          <p:cNvSpPr>
            <a:spLocks noGrp="1" noChangeArrowheads="1"/>
          </p:cNvSpPr>
          <p:nvPr>
            <p:ph type="body" idx="1"/>
          </p:nvPr>
        </p:nvSpPr>
        <p:spPr bwMode="auto">
          <a:xfrm>
            <a:off x="457200" y="185578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46" name="Text Box 22"/>
          <p:cNvSpPr txBox="1">
            <a:spLocks noChangeArrowheads="1"/>
          </p:cNvSpPr>
          <p:nvPr userDrawn="1"/>
        </p:nvSpPr>
        <p:spPr bwMode="auto">
          <a:xfrm>
            <a:off x="8305802" y="6597652"/>
            <a:ext cx="963613"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de-DE" sz="1000"/>
              <a:t>Folie </a:t>
            </a:r>
            <a:fld id="{8EDBF466-F44C-C449-A99D-58BFA58CB0B8}" type="slidenum">
              <a:rPr lang="de-DE" sz="1000"/>
              <a:pPr>
                <a:spcBef>
                  <a:spcPct val="50000"/>
                </a:spcBef>
              </a:pPr>
              <a:t>‹Nr.›</a:t>
            </a:fld>
            <a:endParaRPr lang="de-DE" sz="1000"/>
          </a:p>
        </p:txBody>
      </p:sp>
      <p:sp>
        <p:nvSpPr>
          <p:cNvPr id="18" name="Textfeld 17"/>
          <p:cNvSpPr txBox="1"/>
          <p:nvPr userDrawn="1"/>
        </p:nvSpPr>
        <p:spPr>
          <a:xfrm>
            <a:off x="0" y="6553201"/>
            <a:ext cx="4724400" cy="276999"/>
          </a:xfrm>
          <a:prstGeom prst="rect">
            <a:avLst/>
          </a:prstGeom>
          <a:noFill/>
        </p:spPr>
        <p:txBody>
          <a:bodyPr>
            <a:prstTxWarp prst="textNoShape">
              <a:avLst/>
            </a:prstTxWarp>
            <a:spAutoFit/>
          </a:bodyPr>
          <a:lstStyle/>
          <a:p>
            <a:r>
              <a:rPr lang="de-DE" sz="1200" dirty="0"/>
              <a:t>Buhren 2023</a:t>
            </a:r>
          </a:p>
        </p:txBody>
      </p:sp>
      <p:pic>
        <p:nvPicPr>
          <p:cNvPr id="20" name="Bild 19"/>
          <p:cNvPicPr>
            <a:picLocks noChangeAspect="1"/>
          </p:cNvPicPr>
          <p:nvPr userDrawn="1"/>
        </p:nvPicPr>
        <p:blipFill>
          <a:blip r:embed="rId20">
            <a:extLst>
              <a:ext uri="{BEBA8EAE-BF5A-486C-A8C5-ECC9F3942E4B}">
                <a14:imgProps xmlns:a14="http://schemas.microsoft.com/office/drawing/2010/main">
                  <a14:imgLayer r:embed="rId21">
                    <a14:imgEffect>
                      <a14:colorTemperature colorTemp="11200"/>
                    </a14:imgEffect>
                    <a14:imgEffect>
                      <a14:saturation sat="400000"/>
                    </a14:imgEffect>
                    <a14:imgEffect>
                      <a14:brightnessContrast contrast="-40000"/>
                    </a14:imgEffect>
                  </a14:imgLayer>
                </a14:imgProps>
              </a:ext>
            </a:extLst>
          </a:blip>
          <a:stretch>
            <a:fillRect/>
          </a:stretch>
        </p:blipFill>
        <p:spPr>
          <a:xfrm>
            <a:off x="8244409" y="116632"/>
            <a:ext cx="733033" cy="555884"/>
          </a:xfrm>
          <a:prstGeom prst="rect">
            <a:avLst/>
          </a:prstGeom>
          <a:solidFill>
            <a:srgbClr val="FFFF00"/>
          </a:solidFill>
        </p:spPr>
      </p:pic>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 id="2147483651" r:id="rId15"/>
    <p:sldLayoutId id="2147483650" r:id="rId16"/>
    <p:sldLayoutId id="2147483649" r:id="rId17"/>
  </p:sldLayoutIdLst>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5pPr>
      <a:lvl6pPr marL="457200" algn="l" rtl="0" fontAlgn="base">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6pPr>
      <a:lvl7pPr marL="914400" algn="l" rtl="0" fontAlgn="base">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7pPr>
      <a:lvl8pPr marL="1371600" algn="l" rtl="0" fontAlgn="base">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8pPr>
      <a:lvl9pPr marL="1828800" algn="l" rtl="0" fontAlgn="base">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1" charset="2"/>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1" charset="2"/>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1" charset="2"/>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1" charset="2"/>
        <a:defRPr sz="24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1" charset="2"/>
        <a:defRPr sz="24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111" charset="2"/>
        <a:defRPr sz="2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111" charset="2"/>
        <a:defRPr sz="2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111" charset="2"/>
        <a:defRPr sz="2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111" charset="2"/>
        <a:defRPr sz="24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d/dc/PLoSBiol4.e126.Fig6fNeuron.jp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paepsy-verlag.de/Shop/Diagnosti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kas.dzlm.de/diagnose-und-f&#246;rderung/allgemeine-informationen/durchf&#252;hrung-sob" TargetMode="External"/><Relationship Id="rId2" Type="http://schemas.openxmlformats.org/officeDocument/2006/relationships/hyperlink" Target="https://register.awmf.org/assets/guidelines/028-046l_S3_Rechenst&#246;rung-2018-03_1.pdf" TargetMode="External"/><Relationship Id="rId1" Type="http://schemas.openxmlformats.org/officeDocument/2006/relationships/slideLayout" Target="../slideLayouts/slideLayout2.xml"/><Relationship Id="rId6" Type="http://schemas.openxmlformats.org/officeDocument/2006/relationships/hyperlink" Target="https://www.wieschhofschule.de/seite/355576/rechenschw&#228;che-dyskalkulie.html" TargetMode="External"/><Relationship Id="rId5" Type="http://schemas.openxmlformats.org/officeDocument/2006/relationships/hyperlink" Target="https://kira.dzlm.de/diagnose-co/diagnostische-gespr&#228;che" TargetMode="External"/><Relationship Id="rId4" Type="http://schemas.openxmlformats.org/officeDocument/2006/relationships/hyperlink" Target="https://www.bvl-legasthenie.de/shop-bvl/shop-ratgeber/produkt/bvl-ratgeber-3-elternratgeber-dyskalkuli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vl-legasthenie.de/dyskalkulie.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uhren@dshs-koeln.d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bvl-legasthenie.de/dyskalkuli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1295402"/>
            <a:ext cx="9144000" cy="3662541"/>
          </a:xfrm>
          <a:prstGeom prst="rect">
            <a:avLst/>
          </a:prstGeom>
          <a:noFill/>
          <a:ln w="9525">
            <a:noFill/>
            <a:miter lim="800000"/>
            <a:headEnd/>
            <a:tailEnd/>
          </a:ln>
        </p:spPr>
        <p:txBody>
          <a:bodyPr wrap="square">
            <a:prstTxWarp prst="textNoShape">
              <a:avLst/>
            </a:prstTxWarp>
            <a:spAutoFit/>
          </a:bodyPr>
          <a:lstStyle/>
          <a:p>
            <a:pPr algn="ctr">
              <a:spcBef>
                <a:spcPts val="600"/>
              </a:spcBef>
              <a:spcAft>
                <a:spcPts val="1200"/>
              </a:spcAft>
            </a:pPr>
            <a:r>
              <a:rPr lang="de-DE" sz="3200" b="1" dirty="0"/>
              <a:t>Dyskalkulie – eine Herausforderung </a:t>
            </a:r>
            <a:br>
              <a:rPr lang="de-DE" sz="3200" b="1" dirty="0"/>
            </a:br>
            <a:r>
              <a:rPr lang="de-DE" sz="3200" b="1" dirty="0"/>
              <a:t>für jede Grundschule </a:t>
            </a:r>
          </a:p>
          <a:p>
            <a:pPr algn="ctr">
              <a:spcBef>
                <a:spcPts val="600"/>
              </a:spcBef>
              <a:spcAft>
                <a:spcPts val="1200"/>
              </a:spcAft>
            </a:pPr>
            <a:r>
              <a:rPr lang="de-DE" sz="2000" dirty="0"/>
              <a:t>Prof. Dr. Claus Buhren</a:t>
            </a:r>
          </a:p>
          <a:p>
            <a:pPr algn="ctr">
              <a:spcBef>
                <a:spcPts val="600"/>
              </a:spcBef>
              <a:spcAft>
                <a:spcPts val="1200"/>
              </a:spcAft>
            </a:pPr>
            <a:r>
              <a:rPr lang="de-DE" sz="2800" dirty="0"/>
              <a:t>KGS Forster Linde</a:t>
            </a:r>
          </a:p>
          <a:p>
            <a:pPr algn="ctr">
              <a:spcBef>
                <a:spcPts val="600"/>
              </a:spcBef>
              <a:spcAft>
                <a:spcPts val="1200"/>
              </a:spcAft>
            </a:pPr>
            <a:r>
              <a:rPr lang="de-DE" sz="2800" dirty="0"/>
              <a:t>25.9.2023</a:t>
            </a:r>
          </a:p>
          <a:p>
            <a:pPr algn="ctr">
              <a:spcBef>
                <a:spcPts val="600"/>
              </a:spcBef>
              <a:spcAft>
                <a:spcPts val="1200"/>
              </a:spcAft>
            </a:pPr>
            <a:endParaRPr lang="de-DE" sz="3200" b="1" dirty="0"/>
          </a:p>
        </p:txBody>
      </p:sp>
      <p:sp>
        <p:nvSpPr>
          <p:cNvPr id="2051" name="Rectangle 5"/>
          <p:cNvSpPr txBox="1">
            <a:spLocks noChangeArrowheads="1"/>
          </p:cNvSpPr>
          <p:nvPr/>
        </p:nvSpPr>
        <p:spPr bwMode="auto">
          <a:xfrm>
            <a:off x="1600200" y="4495800"/>
            <a:ext cx="6400800" cy="1752600"/>
          </a:xfrm>
          <a:prstGeom prst="rect">
            <a:avLst/>
          </a:prstGeom>
          <a:noFill/>
          <a:ln w="9525">
            <a:noFill/>
            <a:miter lim="800000"/>
            <a:headEnd/>
            <a:tailEnd/>
          </a:ln>
        </p:spPr>
        <p:txBody>
          <a:bodyPr>
            <a:prstTxWarp prst="textNoShape">
              <a:avLst/>
            </a:prstTxWarp>
          </a:bodyPr>
          <a:lstStyle/>
          <a:p>
            <a:pPr algn="ctr">
              <a:spcBef>
                <a:spcPct val="20000"/>
              </a:spcBef>
              <a:buClr>
                <a:schemeClr val="folHlink"/>
              </a:buClr>
              <a:buSzPct val="60000"/>
              <a:buFont typeface="Wingdings" pitchFamily="-1" charset="2"/>
              <a:buNone/>
            </a:pPr>
            <a:r>
              <a:rPr lang="de-DE" sz="2800">
                <a:solidFill>
                  <a:schemeClr val="bg1"/>
                </a:solidFill>
                <a:latin typeface="Tahoma" pitchFamily="-1" charset="0"/>
              </a:rPr>
              <a:t>Seminar 1</a:t>
            </a:r>
          </a:p>
          <a:p>
            <a:pPr algn="ctr">
              <a:spcBef>
                <a:spcPct val="20000"/>
              </a:spcBef>
              <a:spcAft>
                <a:spcPts val="2400"/>
              </a:spcAft>
              <a:buClr>
                <a:schemeClr val="folHlink"/>
              </a:buClr>
              <a:buSzPct val="60000"/>
              <a:buFont typeface="Wingdings" pitchFamily="-1" charset="2"/>
              <a:buNone/>
            </a:pPr>
            <a:r>
              <a:rPr lang="de-DE" sz="2800">
                <a:solidFill>
                  <a:schemeClr val="bg1"/>
                </a:solidFill>
                <a:latin typeface="Tahoma" pitchFamily="-1" charset="0"/>
              </a:rPr>
              <a:t>„Grundlagen und Peer Reviews“</a:t>
            </a:r>
          </a:p>
          <a:p>
            <a:pPr algn="ctr">
              <a:spcBef>
                <a:spcPct val="20000"/>
              </a:spcBef>
              <a:spcAft>
                <a:spcPts val="2400"/>
              </a:spcAft>
              <a:buClr>
                <a:schemeClr val="folHlink"/>
              </a:buClr>
              <a:buSzPct val="60000"/>
              <a:buFont typeface="Wingdings" pitchFamily="-1" charset="2"/>
              <a:buNone/>
            </a:pPr>
            <a:r>
              <a:rPr lang="de-DE" sz="2800">
                <a:solidFill>
                  <a:schemeClr val="bg1"/>
                </a:solidFill>
                <a:latin typeface="Tahoma" pitchFamily="-1" charset="0"/>
              </a:rPr>
              <a:t>Programm und Skript</a:t>
            </a:r>
          </a:p>
        </p:txBody>
      </p:sp>
      <p:pic>
        <p:nvPicPr>
          <p:cNvPr id="4" name="Picture 6"/>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0" y="4416428"/>
            <a:ext cx="9144000" cy="25130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8847E-3F4B-FB7A-D03D-340573CBEFFB}"/>
              </a:ext>
            </a:extLst>
          </p:cNvPr>
          <p:cNvSpPr>
            <a:spLocks noGrp="1"/>
          </p:cNvSpPr>
          <p:nvPr>
            <p:ph type="title"/>
          </p:nvPr>
        </p:nvSpPr>
        <p:spPr/>
        <p:txBody>
          <a:bodyPr/>
          <a:lstStyle/>
          <a:p>
            <a:pPr>
              <a:defRPr/>
            </a:pPr>
            <a:r>
              <a:rPr lang="de-DE" dirty="0" err="1"/>
              <a:t>Dyskalkulie</a:t>
            </a:r>
            <a:r>
              <a:rPr lang="de-DE" dirty="0"/>
              <a:t> - Erscheinungsformen</a:t>
            </a:r>
          </a:p>
        </p:txBody>
      </p:sp>
      <p:sp>
        <p:nvSpPr>
          <p:cNvPr id="3" name="Inhaltsplatzhalter 2">
            <a:extLst>
              <a:ext uri="{FF2B5EF4-FFF2-40B4-BE49-F238E27FC236}">
                <a16:creationId xmlns:a16="http://schemas.microsoft.com/office/drawing/2014/main" id="{9083FFD3-663D-7DFA-FAD7-034994E8D8BA}"/>
              </a:ext>
            </a:extLst>
          </p:cNvPr>
          <p:cNvSpPr>
            <a:spLocks noGrp="1"/>
          </p:cNvSpPr>
          <p:nvPr>
            <p:ph idx="1"/>
          </p:nvPr>
        </p:nvSpPr>
        <p:spPr>
          <a:xfrm>
            <a:off x="457200" y="1855788"/>
            <a:ext cx="8686800" cy="4525962"/>
          </a:xfrm>
        </p:spPr>
        <p:txBody>
          <a:bodyPr>
            <a:normAutofit/>
          </a:bodyPr>
          <a:lstStyle/>
          <a:p>
            <a:pPr marL="477838" indent="-477838">
              <a:lnSpc>
                <a:spcPct val="150000"/>
              </a:lnSpc>
              <a:buFontTx/>
              <a:buChar char="•"/>
            </a:pPr>
            <a:r>
              <a:rPr lang="de-DE" altLang="de-DE" sz="2200" dirty="0"/>
              <a:t>arithmetisches Grundlagenverständnis</a:t>
            </a:r>
          </a:p>
          <a:p>
            <a:pPr marL="477838" indent="-477838">
              <a:lnSpc>
                <a:spcPct val="150000"/>
              </a:lnSpc>
              <a:buFontTx/>
              <a:buChar char="•"/>
            </a:pPr>
            <a:r>
              <a:rPr lang="de-DE" altLang="de-DE" sz="2200" dirty="0"/>
              <a:t>Zahlensemantik (Größe, Menge, Zahlenraumvorstellung)</a:t>
            </a:r>
          </a:p>
          <a:p>
            <a:pPr marL="477838" indent="-477838">
              <a:lnSpc>
                <a:spcPct val="150000"/>
              </a:lnSpc>
              <a:buFontTx/>
              <a:buChar char="•"/>
            </a:pPr>
            <a:r>
              <a:rPr lang="de-DE" altLang="de-DE" sz="2200" dirty="0"/>
              <a:t>sprachliche Zahlenverarbeitung (Zahlwortsequenz/Zählfertigkeit)</a:t>
            </a:r>
          </a:p>
          <a:p>
            <a:pPr marL="477838" indent="-477838">
              <a:lnSpc>
                <a:spcPct val="150000"/>
              </a:lnSpc>
              <a:buFontTx/>
              <a:buChar char="•"/>
            </a:pPr>
            <a:r>
              <a:rPr lang="de-DE" altLang="de-DE" sz="2200" dirty="0">
                <a:latin typeface="Helvetica" pitchFamily="2" charset="0"/>
              </a:rPr>
              <a:t>Faktenwissen (Einmaleins)</a:t>
            </a:r>
          </a:p>
          <a:p>
            <a:pPr marL="477838" indent="-477838">
              <a:lnSpc>
                <a:spcPct val="150000"/>
              </a:lnSpc>
              <a:buFontTx/>
              <a:buChar char="•"/>
            </a:pPr>
            <a:r>
              <a:rPr lang="de-DE" altLang="de-DE" sz="2200" dirty="0">
                <a:latin typeface="Helvetica" pitchFamily="2" charset="0"/>
              </a:rPr>
              <a:t>stabiles Störungsbild mit chronischen Verlauf</a:t>
            </a:r>
          </a:p>
          <a:p>
            <a:pPr marL="477838" indent="-477838">
              <a:lnSpc>
                <a:spcPct val="150000"/>
              </a:lnSpc>
              <a:buFontTx/>
              <a:buChar char="•"/>
            </a:pPr>
            <a:r>
              <a:rPr lang="de-DE" altLang="de-DE" sz="2200" dirty="0">
                <a:latin typeface="Helvetica" pitchFamily="2" charset="0"/>
              </a:rPr>
              <a:t>Entwicklung ausgeklügelter kompensatorischer Strategien</a:t>
            </a:r>
          </a:p>
          <a:p>
            <a:pPr marL="477838" indent="-477838"/>
            <a:endParaRPr lang="de-DE" altLang="de-DE" dirty="0"/>
          </a:p>
        </p:txBody>
      </p:sp>
      <p:sp>
        <p:nvSpPr>
          <p:cNvPr id="4" name="Datumsplatzhalter 3">
            <a:extLst>
              <a:ext uri="{FF2B5EF4-FFF2-40B4-BE49-F238E27FC236}">
                <a16:creationId xmlns:a16="http://schemas.microsoft.com/office/drawing/2014/main" id="{D958C8C4-9A33-4E90-309C-149A09EB0247}"/>
              </a:ext>
            </a:extLst>
          </p:cNvPr>
          <p:cNvSpPr>
            <a:spLocks noGrp="1"/>
          </p:cNvSpPr>
          <p:nvPr>
            <p:ph type="dt" sz="quarter" idx="10"/>
          </p:nvPr>
        </p:nvSpPr>
        <p:spPr bwMode="gray">
          <a:xfrm>
            <a:off x="6772275" y="6629400"/>
            <a:ext cx="1905000" cy="171450"/>
          </a:xfrm>
          <a:prstGeom prst="rect">
            <a:avLst/>
          </a:prstGeom>
          <a:noFill/>
          <a:ln>
            <a:noFill/>
          </a:ln>
          <a:effectLst/>
          <a:extLst>
            <a:ext uri="{909E8E84-426E-40dd-AFC4-6F175D3DCCD1}">
              <a14:hiddenFill xmlns="" xmlns:a14="http://schemas.microsoft.com/office/drawing/2010/main">
                <a:solidFill>
                  <a:srgbClr val="A5002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de-DE"/>
            </a:defPPr>
            <a:lvl1pPr algn="r"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54BBF0C0-4F2D-2E42-AB19-C9CF0A7BB62D}" type="datetime1">
              <a:rPr lang="de-DE" altLang="de-DE" smtClean="0"/>
              <a:pPr/>
              <a:t>25.09.23</a:t>
            </a:fld>
            <a:endParaRPr lang="de-DE" altLang="de-DE" sz="9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5D448-F13A-FC7D-42EF-884E2E5CFD71}"/>
              </a:ext>
            </a:extLst>
          </p:cNvPr>
          <p:cNvSpPr>
            <a:spLocks noGrp="1"/>
          </p:cNvSpPr>
          <p:nvPr>
            <p:ph type="title"/>
          </p:nvPr>
        </p:nvSpPr>
        <p:spPr/>
        <p:txBody>
          <a:bodyPr/>
          <a:lstStyle/>
          <a:p>
            <a:r>
              <a:rPr lang="de-DE" dirty="0"/>
              <a:t>Situation Forster Linde</a:t>
            </a:r>
          </a:p>
        </p:txBody>
      </p:sp>
      <p:sp>
        <p:nvSpPr>
          <p:cNvPr id="3" name="Inhaltsplatzhalter 2">
            <a:extLst>
              <a:ext uri="{FF2B5EF4-FFF2-40B4-BE49-F238E27FC236}">
                <a16:creationId xmlns:a16="http://schemas.microsoft.com/office/drawing/2014/main" id="{DDB9B90A-4DB1-72B9-9590-F6EA2DFF5F08}"/>
              </a:ext>
            </a:extLst>
          </p:cNvPr>
          <p:cNvSpPr>
            <a:spLocks noGrp="1"/>
          </p:cNvSpPr>
          <p:nvPr>
            <p:ph idx="1"/>
          </p:nvPr>
        </p:nvSpPr>
        <p:spPr/>
        <p:txBody>
          <a:bodyPr/>
          <a:lstStyle/>
          <a:p>
            <a:r>
              <a:rPr lang="de-DE" dirty="0"/>
              <a:t>3 Mädchen mit Auffälligkeiten (3. </a:t>
            </a:r>
            <a:r>
              <a:rPr lang="de-DE" dirty="0" err="1"/>
              <a:t>Schulj</a:t>
            </a:r>
            <a:r>
              <a:rPr lang="de-DE" dirty="0"/>
              <a:t>.)</a:t>
            </a:r>
          </a:p>
          <a:p>
            <a:r>
              <a:rPr lang="de-DE" dirty="0"/>
              <a:t>1 Kind mit leichter Dyskalkulie – diagnostiziert (4.Schulj.)</a:t>
            </a:r>
          </a:p>
          <a:p>
            <a:r>
              <a:rPr lang="de-DE" dirty="0"/>
              <a:t>1 ukrainisches Kind mit fehlendem Zahlenverständnis</a:t>
            </a:r>
          </a:p>
          <a:p>
            <a:r>
              <a:rPr lang="de-DE" dirty="0"/>
              <a:t>2 Mädchen mit Auffälligkeiten (4. </a:t>
            </a:r>
            <a:r>
              <a:rPr lang="de-DE" dirty="0" err="1"/>
              <a:t>Schulj</a:t>
            </a:r>
            <a:r>
              <a:rPr lang="de-DE" dirty="0"/>
              <a:t>.)</a:t>
            </a:r>
          </a:p>
          <a:p>
            <a:r>
              <a:rPr lang="de-DE" dirty="0"/>
              <a:t>1 Mädchen mit Auffälligkeiten (3. </a:t>
            </a:r>
            <a:r>
              <a:rPr lang="de-DE" dirty="0" err="1"/>
              <a:t>Schulj</a:t>
            </a:r>
            <a:r>
              <a:rPr lang="de-DE" dirty="0"/>
              <a:t>.) wurde getestet, hat sich aufgelöst</a:t>
            </a:r>
          </a:p>
          <a:p>
            <a:r>
              <a:rPr lang="de-DE" dirty="0"/>
              <a:t>3 Kinder werden derzeit überprüft (2. </a:t>
            </a:r>
            <a:r>
              <a:rPr lang="de-DE" dirty="0" err="1"/>
              <a:t>Schulj</a:t>
            </a:r>
            <a:r>
              <a:rPr lang="de-DE" dirty="0"/>
              <a:t>.)</a:t>
            </a:r>
          </a:p>
          <a:p>
            <a:r>
              <a:rPr lang="de-DE" dirty="0"/>
              <a:t>1 Junge positiv auf Dyskalkulie getestet, 1 Mädchen muss noch getestet werden, 4 Kinder mit Rechenschwäche (2. </a:t>
            </a:r>
            <a:r>
              <a:rPr lang="de-DE" dirty="0" err="1"/>
              <a:t>Schj</a:t>
            </a:r>
            <a:r>
              <a:rPr lang="de-DE" dirty="0"/>
              <a:t>.)</a:t>
            </a:r>
          </a:p>
          <a:p>
            <a:endParaRPr lang="de-DE" dirty="0"/>
          </a:p>
        </p:txBody>
      </p:sp>
    </p:spTree>
    <p:extLst>
      <p:ext uri="{BB962C8B-B14F-4D97-AF65-F5344CB8AC3E}">
        <p14:creationId xmlns:p14="http://schemas.microsoft.com/office/powerpoint/2010/main" val="139669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37E59-4B84-1347-ABDF-1AA527DFDF3F}"/>
              </a:ext>
            </a:extLst>
          </p:cNvPr>
          <p:cNvSpPr>
            <a:spLocks noGrp="1"/>
          </p:cNvSpPr>
          <p:nvPr>
            <p:ph type="title"/>
          </p:nvPr>
        </p:nvSpPr>
        <p:spPr/>
        <p:txBody>
          <a:bodyPr/>
          <a:lstStyle/>
          <a:p>
            <a:r>
              <a:rPr lang="de-DE" dirty="0"/>
              <a:t>KIRA – Kinder rechnen anders</a:t>
            </a:r>
          </a:p>
        </p:txBody>
      </p:sp>
      <p:pic>
        <p:nvPicPr>
          <p:cNvPr id="5" name="Inhaltsplatzhalter 4" descr="Ein Bild, das Text, Screenshot, Design enthält.&#10;&#10;Automatisch generierte Beschreibung">
            <a:extLst>
              <a:ext uri="{FF2B5EF4-FFF2-40B4-BE49-F238E27FC236}">
                <a16:creationId xmlns:a16="http://schemas.microsoft.com/office/drawing/2014/main" id="{C8F32F10-9A7E-5E45-A05A-A46F1978EE3A}"/>
              </a:ext>
            </a:extLst>
          </p:cNvPr>
          <p:cNvPicPr>
            <a:picLocks noGrp="1" noChangeAspect="1"/>
          </p:cNvPicPr>
          <p:nvPr>
            <p:ph idx="1"/>
          </p:nvPr>
        </p:nvPicPr>
        <p:blipFill>
          <a:blip r:embed="rId2"/>
          <a:stretch>
            <a:fillRect/>
          </a:stretch>
        </p:blipFill>
        <p:spPr>
          <a:xfrm>
            <a:off x="1763688" y="1527881"/>
            <a:ext cx="5976664" cy="4887357"/>
          </a:xfrm>
        </p:spPr>
      </p:pic>
    </p:spTree>
    <p:extLst>
      <p:ext uri="{BB962C8B-B14F-4D97-AF65-F5344CB8AC3E}">
        <p14:creationId xmlns:p14="http://schemas.microsoft.com/office/powerpoint/2010/main" val="220010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4BB7C-7B51-6179-9BA1-85ACE62F9BA3}"/>
              </a:ext>
            </a:extLst>
          </p:cNvPr>
          <p:cNvSpPr>
            <a:spLocks noGrp="1"/>
          </p:cNvSpPr>
          <p:nvPr>
            <p:ph type="title"/>
          </p:nvPr>
        </p:nvSpPr>
        <p:spPr>
          <a:xfrm>
            <a:off x="457200" y="836712"/>
            <a:ext cx="8229600" cy="839688"/>
          </a:xfrm>
        </p:spPr>
        <p:txBody>
          <a:bodyPr wrap="square" anchor="ctr">
            <a:normAutofit/>
          </a:bodyPr>
          <a:lstStyle/>
          <a:p>
            <a:r>
              <a:rPr lang="de-DE" dirty="0"/>
              <a:t>Dyskalkulie erfassen I</a:t>
            </a:r>
          </a:p>
        </p:txBody>
      </p:sp>
      <p:sp>
        <p:nvSpPr>
          <p:cNvPr id="8" name="Content Placeholder 2">
            <a:extLst>
              <a:ext uri="{FF2B5EF4-FFF2-40B4-BE49-F238E27FC236}">
                <a16:creationId xmlns:a16="http://schemas.microsoft.com/office/drawing/2014/main" id="{136FACB5-D75A-7E9C-2A31-363919D32BBF}"/>
              </a:ext>
            </a:extLst>
          </p:cNvPr>
          <p:cNvSpPr>
            <a:spLocks noGrp="1"/>
          </p:cNvSpPr>
          <p:nvPr>
            <p:ph sz="half" idx="1"/>
          </p:nvPr>
        </p:nvSpPr>
        <p:spPr>
          <a:xfrm>
            <a:off x="457200" y="1855788"/>
            <a:ext cx="4114800" cy="4525962"/>
          </a:xfrm>
        </p:spPr>
        <p:txBody>
          <a:bodyPr>
            <a:noAutofit/>
          </a:bodyPr>
          <a:lstStyle/>
          <a:p>
            <a:pPr marL="457200" indent="-457200">
              <a:buFont typeface="Arial" panose="020B0604020202020204" pitchFamily="34" charset="0"/>
              <a:buChar char="•"/>
            </a:pPr>
            <a:r>
              <a:rPr lang="de-DE" sz="2400" dirty="0"/>
              <a:t>Auffälligkeiten wahrnehmen</a:t>
            </a:r>
          </a:p>
          <a:p>
            <a:pPr marL="457200" indent="-457200">
              <a:buFont typeface="Arial" panose="020B0604020202020204" pitchFamily="34" charset="0"/>
              <a:buChar char="•"/>
            </a:pPr>
            <a:r>
              <a:rPr lang="de-DE" sz="2400" dirty="0"/>
              <a:t>Lernwege erkennen</a:t>
            </a:r>
          </a:p>
          <a:p>
            <a:pPr marL="457200" indent="-457200">
              <a:buFont typeface="Arial" panose="020B0604020202020204" pitchFamily="34" charset="0"/>
              <a:buChar char="•"/>
            </a:pPr>
            <a:r>
              <a:rPr lang="de-DE" sz="2400" dirty="0"/>
              <a:t>Lernwege erklären lassen</a:t>
            </a:r>
          </a:p>
          <a:p>
            <a:pPr marL="457200" indent="-457200">
              <a:buFont typeface="Arial" panose="020B0604020202020204" pitchFamily="34" charset="0"/>
              <a:buChar char="•"/>
            </a:pPr>
            <a:r>
              <a:rPr lang="de-DE" sz="2400" dirty="0"/>
              <a:t>Denkprozesse nachvollziehen</a:t>
            </a:r>
          </a:p>
          <a:p>
            <a:pPr marL="457200" indent="-457200">
              <a:buFont typeface="Arial" panose="020B0604020202020204" pitchFamily="34" charset="0"/>
              <a:buChar char="•"/>
            </a:pPr>
            <a:r>
              <a:rPr lang="de-DE" sz="2400" dirty="0"/>
              <a:t>Schüler/innen beobachten</a:t>
            </a:r>
          </a:p>
          <a:p>
            <a:pPr marL="457200" indent="-457200">
              <a:buFont typeface="Arial" panose="020B0604020202020204" pitchFamily="34" charset="0"/>
              <a:buChar char="•"/>
            </a:pPr>
            <a:r>
              <a:rPr lang="de-DE" sz="2400" dirty="0"/>
              <a:t>Standortbestimmungen vornehmen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4" name="Picture 7" descr="Bild:PLoSBiol4.e126.Fig6fNeuron.jpg">
            <a:hlinkClick r:id="rId2"/>
            <a:extLst>
              <a:ext uri="{FF2B5EF4-FFF2-40B4-BE49-F238E27FC236}">
                <a16:creationId xmlns:a16="http://schemas.microsoft.com/office/drawing/2014/main" id="{B52E3B49-EF01-2882-EECA-A514DC535E2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578" r="17343" b="-2"/>
          <a:stretch/>
        </p:blipFill>
        <p:spPr bwMode="auto">
          <a:xfrm>
            <a:off x="4975749" y="1855788"/>
            <a:ext cx="3704029" cy="4165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28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68C689-756D-A24F-9B6C-19710E6B3F9D}"/>
              </a:ext>
            </a:extLst>
          </p:cNvPr>
          <p:cNvSpPr>
            <a:spLocks noGrp="1"/>
          </p:cNvSpPr>
          <p:nvPr>
            <p:ph type="title"/>
          </p:nvPr>
        </p:nvSpPr>
        <p:spPr>
          <a:xfrm>
            <a:off x="457200" y="836712"/>
            <a:ext cx="8229600" cy="839688"/>
          </a:xfrm>
        </p:spPr>
        <p:txBody>
          <a:bodyPr wrap="square" anchor="ctr">
            <a:normAutofit/>
          </a:bodyPr>
          <a:lstStyle/>
          <a:p>
            <a:r>
              <a:rPr lang="de-DE" dirty="0"/>
              <a:t>Wissen wir wie Kinder rechnen?</a:t>
            </a:r>
          </a:p>
        </p:txBody>
      </p:sp>
      <p:pic>
        <p:nvPicPr>
          <p:cNvPr id="8" name="Inhaltsplatzhalter 7" descr="Ein Bild, das Text, Screenshot, Design enthält.&#10;&#10;Automatisch generierte Beschreibung">
            <a:extLst>
              <a:ext uri="{FF2B5EF4-FFF2-40B4-BE49-F238E27FC236}">
                <a16:creationId xmlns:a16="http://schemas.microsoft.com/office/drawing/2014/main" id="{03DB439F-8DE7-3E44-B90B-02F185BB1462}"/>
              </a:ext>
            </a:extLst>
          </p:cNvPr>
          <p:cNvPicPr>
            <a:picLocks noGrp="1" noChangeAspect="1"/>
          </p:cNvPicPr>
          <p:nvPr>
            <p:ph idx="1"/>
          </p:nvPr>
        </p:nvPicPr>
        <p:blipFill>
          <a:blip r:embed="rId2"/>
          <a:stretch>
            <a:fillRect/>
          </a:stretch>
        </p:blipFill>
        <p:spPr>
          <a:xfrm>
            <a:off x="1315912" y="1666536"/>
            <a:ext cx="6784480" cy="4715214"/>
          </a:xfrm>
          <a:noFill/>
        </p:spPr>
      </p:pic>
    </p:spTree>
    <p:extLst>
      <p:ext uri="{BB962C8B-B14F-4D97-AF65-F5344CB8AC3E}">
        <p14:creationId xmlns:p14="http://schemas.microsoft.com/office/powerpoint/2010/main" val="328537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4F55C-DA3A-B801-EB0D-9F84AD85C75F}"/>
              </a:ext>
            </a:extLst>
          </p:cNvPr>
          <p:cNvSpPr>
            <a:spLocks noGrp="1"/>
          </p:cNvSpPr>
          <p:nvPr>
            <p:ph type="title"/>
          </p:nvPr>
        </p:nvSpPr>
        <p:spPr/>
        <p:txBody>
          <a:bodyPr/>
          <a:lstStyle/>
          <a:p>
            <a:r>
              <a:rPr lang="de-DE" dirty="0"/>
              <a:t>Dyskalkulie erfassen II </a:t>
            </a:r>
          </a:p>
        </p:txBody>
      </p:sp>
      <p:pic>
        <p:nvPicPr>
          <p:cNvPr id="5" name="Inhaltsplatzhalter 4" descr="Ein Bild, das Text, Website, Webseite, Onlinewerbung enthält.&#10;&#10;Automatisch generierte Beschreibung">
            <a:extLst>
              <a:ext uri="{FF2B5EF4-FFF2-40B4-BE49-F238E27FC236}">
                <a16:creationId xmlns:a16="http://schemas.microsoft.com/office/drawing/2014/main" id="{A544C7D2-AA96-1B40-F29F-4AD31B69EEEB}"/>
              </a:ext>
            </a:extLst>
          </p:cNvPr>
          <p:cNvPicPr>
            <a:picLocks noGrp="1" noChangeAspect="1"/>
          </p:cNvPicPr>
          <p:nvPr>
            <p:ph idx="1"/>
          </p:nvPr>
        </p:nvPicPr>
        <p:blipFill>
          <a:blip r:embed="rId2"/>
          <a:stretch>
            <a:fillRect/>
          </a:stretch>
        </p:blipFill>
        <p:spPr>
          <a:xfrm>
            <a:off x="457200" y="2014284"/>
            <a:ext cx="8229600" cy="4208969"/>
          </a:xfrm>
        </p:spPr>
      </p:pic>
    </p:spTree>
    <p:extLst>
      <p:ext uri="{BB962C8B-B14F-4D97-AF65-F5344CB8AC3E}">
        <p14:creationId xmlns:p14="http://schemas.microsoft.com/office/powerpoint/2010/main" val="1703932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FD545-3EA8-33D7-8881-342A4FF312DF}"/>
              </a:ext>
            </a:extLst>
          </p:cNvPr>
          <p:cNvSpPr>
            <a:spLocks noGrp="1"/>
          </p:cNvSpPr>
          <p:nvPr>
            <p:ph type="title"/>
          </p:nvPr>
        </p:nvSpPr>
        <p:spPr/>
        <p:txBody>
          <a:bodyPr/>
          <a:lstStyle/>
          <a:p>
            <a:r>
              <a:rPr lang="de-DE" dirty="0"/>
              <a:t>Dyskalkulie erfassen III</a:t>
            </a:r>
          </a:p>
        </p:txBody>
      </p:sp>
      <p:sp>
        <p:nvSpPr>
          <p:cNvPr id="3" name="Inhaltsplatzhalter 2">
            <a:extLst>
              <a:ext uri="{FF2B5EF4-FFF2-40B4-BE49-F238E27FC236}">
                <a16:creationId xmlns:a16="http://schemas.microsoft.com/office/drawing/2014/main" id="{DC19A4CB-CE4F-2AB7-D91F-6F0378F49BA8}"/>
              </a:ext>
            </a:extLst>
          </p:cNvPr>
          <p:cNvSpPr>
            <a:spLocks noGrp="1"/>
          </p:cNvSpPr>
          <p:nvPr>
            <p:ph idx="1"/>
          </p:nvPr>
        </p:nvSpPr>
        <p:spPr/>
        <p:txBody>
          <a:bodyPr/>
          <a:lstStyle/>
          <a:p>
            <a:r>
              <a:rPr lang="de-DE" dirty="0">
                <a:hlinkClick r:id="rId2"/>
              </a:rPr>
              <a:t>https://www.paepsy-verlag.de/Shop/Diagnostik</a:t>
            </a:r>
            <a:endParaRPr lang="de-DE" dirty="0"/>
          </a:p>
          <a:p>
            <a:endParaRPr lang="de-DE" dirty="0"/>
          </a:p>
        </p:txBody>
      </p:sp>
      <p:pic>
        <p:nvPicPr>
          <p:cNvPr id="5" name="Grafik 4" descr="Ein Bild, das Text, Screenshot, Webseite, Website enthält.&#10;&#10;Automatisch generierte Beschreibung">
            <a:extLst>
              <a:ext uri="{FF2B5EF4-FFF2-40B4-BE49-F238E27FC236}">
                <a16:creationId xmlns:a16="http://schemas.microsoft.com/office/drawing/2014/main" id="{2AD0139E-9399-EFB5-1114-18EE39582EC4}"/>
              </a:ext>
            </a:extLst>
          </p:cNvPr>
          <p:cNvPicPr>
            <a:picLocks noChangeAspect="1"/>
          </p:cNvPicPr>
          <p:nvPr/>
        </p:nvPicPr>
        <p:blipFill>
          <a:blip r:embed="rId3"/>
          <a:stretch>
            <a:fillRect/>
          </a:stretch>
        </p:blipFill>
        <p:spPr>
          <a:xfrm>
            <a:off x="457200" y="2693962"/>
            <a:ext cx="7772400" cy="2849613"/>
          </a:xfrm>
          <a:prstGeom prst="rect">
            <a:avLst/>
          </a:prstGeom>
        </p:spPr>
      </p:pic>
    </p:spTree>
    <p:extLst>
      <p:ext uri="{BB962C8B-B14F-4D97-AF65-F5344CB8AC3E}">
        <p14:creationId xmlns:p14="http://schemas.microsoft.com/office/powerpoint/2010/main" val="3563572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1CCAA-EEF5-D650-DEF8-F8EC132500B7}"/>
              </a:ext>
            </a:extLst>
          </p:cNvPr>
          <p:cNvSpPr>
            <a:spLocks noGrp="1"/>
          </p:cNvSpPr>
          <p:nvPr>
            <p:ph type="title"/>
          </p:nvPr>
        </p:nvSpPr>
        <p:spPr/>
        <p:txBody>
          <a:bodyPr/>
          <a:lstStyle/>
          <a:p>
            <a:r>
              <a:rPr lang="de-DE" dirty="0"/>
              <a:t>Tests zur Dyskalkulie  -  eine Auswahl</a:t>
            </a:r>
          </a:p>
        </p:txBody>
      </p:sp>
      <p:pic>
        <p:nvPicPr>
          <p:cNvPr id="3" name="Grafik 2">
            <a:extLst>
              <a:ext uri="{FF2B5EF4-FFF2-40B4-BE49-F238E27FC236}">
                <a16:creationId xmlns:a16="http://schemas.microsoft.com/office/drawing/2014/main" id="{EB1CD77C-FF34-EDFC-899E-31657FE2F3BC}"/>
              </a:ext>
            </a:extLst>
          </p:cNvPr>
          <p:cNvPicPr>
            <a:picLocks noChangeAspect="1"/>
          </p:cNvPicPr>
          <p:nvPr/>
        </p:nvPicPr>
        <p:blipFill>
          <a:blip r:embed="rId2"/>
          <a:stretch>
            <a:fillRect/>
          </a:stretch>
        </p:blipFill>
        <p:spPr>
          <a:xfrm>
            <a:off x="227671" y="1676400"/>
            <a:ext cx="8688657" cy="4176206"/>
          </a:xfrm>
          <a:prstGeom prst="rect">
            <a:avLst/>
          </a:prstGeom>
        </p:spPr>
      </p:pic>
    </p:spTree>
    <p:extLst>
      <p:ext uri="{BB962C8B-B14F-4D97-AF65-F5344CB8AC3E}">
        <p14:creationId xmlns:p14="http://schemas.microsoft.com/office/powerpoint/2010/main" val="3322215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FCAADE-1F12-BD4C-A598-DEBC18A8D2B7}"/>
              </a:ext>
            </a:extLst>
          </p:cNvPr>
          <p:cNvSpPr>
            <a:spLocks noGrp="1"/>
          </p:cNvSpPr>
          <p:nvPr>
            <p:ph type="title"/>
          </p:nvPr>
        </p:nvSpPr>
        <p:spPr/>
        <p:txBody>
          <a:bodyPr/>
          <a:lstStyle/>
          <a:p>
            <a:r>
              <a:rPr lang="de-DE" dirty="0"/>
              <a:t>Arbeitsauftrag 2 </a:t>
            </a:r>
          </a:p>
        </p:txBody>
      </p:sp>
      <p:sp>
        <p:nvSpPr>
          <p:cNvPr id="3" name="Inhaltsplatzhalter 2">
            <a:extLst>
              <a:ext uri="{FF2B5EF4-FFF2-40B4-BE49-F238E27FC236}">
                <a16:creationId xmlns:a16="http://schemas.microsoft.com/office/drawing/2014/main" id="{F6B51E75-8ED7-9A42-8DD4-FB092023B4EB}"/>
              </a:ext>
            </a:extLst>
          </p:cNvPr>
          <p:cNvSpPr>
            <a:spLocks noGrp="1"/>
          </p:cNvSpPr>
          <p:nvPr>
            <p:ph idx="1"/>
          </p:nvPr>
        </p:nvSpPr>
        <p:spPr/>
        <p:txBody>
          <a:bodyPr/>
          <a:lstStyle/>
          <a:p>
            <a:pPr marL="457200" indent="-457200">
              <a:buAutoNum type="arabicPeriod"/>
            </a:pPr>
            <a:endParaRPr lang="de-DE" dirty="0"/>
          </a:p>
          <a:p>
            <a:pPr indent="22225"/>
            <a:r>
              <a:rPr lang="de-DE" dirty="0"/>
              <a:t>Bilden Sie Jahrgangsteams</a:t>
            </a:r>
          </a:p>
          <a:p>
            <a:pPr indent="22225"/>
            <a:r>
              <a:rPr lang="de-DE" dirty="0"/>
              <a:t>Recherchieren Sie die unterschiedlichen Diagnoseinstrumente</a:t>
            </a:r>
          </a:p>
          <a:p>
            <a:pPr indent="22225"/>
            <a:r>
              <a:rPr lang="de-DE" dirty="0"/>
              <a:t>Überlegen Sie welches Diagnoseinstrument für ihre Schule geeignet sein könnte</a:t>
            </a:r>
          </a:p>
          <a:p>
            <a:pPr indent="22225"/>
            <a:r>
              <a:rPr lang="de-DE" dirty="0"/>
              <a:t>Probieren Sie den </a:t>
            </a:r>
            <a:r>
              <a:rPr lang="de-DE" dirty="0" err="1"/>
              <a:t>HaRet</a:t>
            </a:r>
            <a:r>
              <a:rPr lang="de-DE" dirty="0"/>
              <a:t> (Hamburger Rechentest) nach Jahrgangstests einmal aus</a:t>
            </a:r>
          </a:p>
          <a:p>
            <a:pPr indent="22225"/>
            <a:r>
              <a:rPr lang="de-DE" dirty="0"/>
              <a:t>Tauschen Sie der Ergebnisse im Plenum aus</a:t>
            </a:r>
          </a:p>
        </p:txBody>
      </p:sp>
    </p:spTree>
    <p:extLst>
      <p:ext uri="{BB962C8B-B14F-4D97-AF65-F5344CB8AC3E}">
        <p14:creationId xmlns:p14="http://schemas.microsoft.com/office/powerpoint/2010/main" val="268046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4B381-0BFE-3147-91F7-868FCAE7543D}"/>
              </a:ext>
            </a:extLst>
          </p:cNvPr>
          <p:cNvSpPr>
            <a:spLocks noGrp="1"/>
          </p:cNvSpPr>
          <p:nvPr>
            <p:ph type="title"/>
          </p:nvPr>
        </p:nvSpPr>
        <p:spPr/>
        <p:txBody>
          <a:bodyPr>
            <a:normAutofit fontScale="90000"/>
          </a:bodyPr>
          <a:lstStyle/>
          <a:p>
            <a:r>
              <a:rPr lang="de-DE" dirty="0"/>
              <a:t>Eckpunkte eines eigenen Dyskalkulie-Konzeptes</a:t>
            </a:r>
          </a:p>
        </p:txBody>
      </p:sp>
      <p:sp>
        <p:nvSpPr>
          <p:cNvPr id="3" name="Inhaltsplatzhalter 2">
            <a:extLst>
              <a:ext uri="{FF2B5EF4-FFF2-40B4-BE49-F238E27FC236}">
                <a16:creationId xmlns:a16="http://schemas.microsoft.com/office/drawing/2014/main" id="{764073F7-0743-C04C-9FC2-94C5FFA1A64A}"/>
              </a:ext>
            </a:extLst>
          </p:cNvPr>
          <p:cNvSpPr>
            <a:spLocks noGrp="1"/>
          </p:cNvSpPr>
          <p:nvPr>
            <p:ph idx="1"/>
          </p:nvPr>
        </p:nvSpPr>
        <p:spPr/>
        <p:txBody>
          <a:bodyPr/>
          <a:lstStyle/>
          <a:p>
            <a:r>
              <a:rPr lang="de-DE" dirty="0"/>
              <a:t>Diagnostik - </a:t>
            </a:r>
            <a:r>
              <a:rPr lang="de-DE" dirty="0">
                <a:hlinkClick r:id="rId2"/>
              </a:rPr>
              <a:t>Leitlinie Rechenschwäche S.22-24</a:t>
            </a:r>
            <a:endParaRPr lang="de-DE" dirty="0"/>
          </a:p>
          <a:p>
            <a:r>
              <a:rPr lang="de-DE" dirty="0"/>
              <a:t>Standortbestimmungen - </a:t>
            </a:r>
            <a:r>
              <a:rPr lang="de-DE" dirty="0">
                <a:hlinkClick r:id="rId3"/>
              </a:rPr>
              <a:t>PikAs SOB</a:t>
            </a:r>
            <a:endParaRPr lang="de-DE" dirty="0"/>
          </a:p>
          <a:p>
            <a:r>
              <a:rPr lang="de-DE" dirty="0"/>
              <a:t>Einbeziehung </a:t>
            </a:r>
            <a:r>
              <a:rPr lang="de-DE"/>
              <a:t>der Eltern - </a:t>
            </a:r>
            <a:r>
              <a:rPr lang="de-DE">
                <a:hlinkClick r:id="rId4"/>
              </a:rPr>
              <a:t>Elternratgeber</a:t>
            </a:r>
            <a:endParaRPr lang="de-DE" dirty="0"/>
          </a:p>
          <a:p>
            <a:r>
              <a:rPr lang="de-DE" dirty="0"/>
              <a:t>Diagnostische Gespräche – </a:t>
            </a:r>
            <a:r>
              <a:rPr lang="de-DE" dirty="0">
                <a:hlinkClick r:id="rId5"/>
              </a:rPr>
              <a:t>KIRA </a:t>
            </a:r>
            <a:endParaRPr lang="de-DE" dirty="0"/>
          </a:p>
          <a:p>
            <a:r>
              <a:rPr lang="de-DE" dirty="0"/>
              <a:t>Individuelle Förderung – siehe nächste Folie</a:t>
            </a:r>
          </a:p>
          <a:p>
            <a:r>
              <a:rPr lang="de-DE" dirty="0"/>
              <a:t>Schulspezifischer Nachteilsausgleich</a:t>
            </a:r>
          </a:p>
          <a:p>
            <a:endParaRPr lang="de-DE" dirty="0"/>
          </a:p>
          <a:p>
            <a:r>
              <a:rPr lang="de-DE" dirty="0"/>
              <a:t>z.B. </a:t>
            </a:r>
            <a:r>
              <a:rPr lang="de-DE" dirty="0" err="1"/>
              <a:t>Wieschhofschule</a:t>
            </a:r>
            <a:r>
              <a:rPr lang="de-DE" dirty="0"/>
              <a:t> Olfen:</a:t>
            </a:r>
          </a:p>
          <a:p>
            <a:r>
              <a:rPr lang="de-DE" dirty="0">
                <a:hlinkClick r:id="rId6"/>
              </a:rPr>
              <a:t>https://www.wieschhofschule.de/seite/355576/rechenschwäche-dyskalkulie.html</a:t>
            </a:r>
            <a:endParaRPr lang="de-DE" dirty="0"/>
          </a:p>
          <a:p>
            <a:r>
              <a:rPr lang="de-DE" dirty="0"/>
              <a:t> </a:t>
            </a:r>
          </a:p>
          <a:p>
            <a:endParaRPr lang="de-DE" dirty="0"/>
          </a:p>
          <a:p>
            <a:endParaRPr lang="de-DE" dirty="0"/>
          </a:p>
        </p:txBody>
      </p:sp>
    </p:spTree>
    <p:extLst>
      <p:ext uri="{BB962C8B-B14F-4D97-AF65-F5344CB8AC3E}">
        <p14:creationId xmlns:p14="http://schemas.microsoft.com/office/powerpoint/2010/main" val="394916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C39EE-EE81-424D-9193-AC3D8837E0AC}"/>
              </a:ext>
            </a:extLst>
          </p:cNvPr>
          <p:cNvSpPr>
            <a:spLocks noGrp="1"/>
          </p:cNvSpPr>
          <p:nvPr>
            <p:ph type="title"/>
          </p:nvPr>
        </p:nvSpPr>
        <p:spPr/>
        <p:txBody>
          <a:bodyPr/>
          <a:lstStyle/>
          <a:p>
            <a:r>
              <a:rPr lang="de-DE" dirty="0"/>
              <a:t>Ziele für heute</a:t>
            </a:r>
          </a:p>
        </p:txBody>
      </p:sp>
      <p:sp>
        <p:nvSpPr>
          <p:cNvPr id="3" name="Inhaltsplatzhalter 2">
            <a:extLst>
              <a:ext uri="{FF2B5EF4-FFF2-40B4-BE49-F238E27FC236}">
                <a16:creationId xmlns:a16="http://schemas.microsoft.com/office/drawing/2014/main" id="{F925F608-AE4E-0F40-AD55-6E8537B91F5E}"/>
              </a:ext>
            </a:extLst>
          </p:cNvPr>
          <p:cNvSpPr>
            <a:spLocks noGrp="1"/>
          </p:cNvSpPr>
          <p:nvPr>
            <p:ph idx="1"/>
          </p:nvPr>
        </p:nvSpPr>
        <p:spPr/>
        <p:txBody>
          <a:bodyPr/>
          <a:lstStyle/>
          <a:p>
            <a:pPr>
              <a:buFont typeface="Arial" panose="020B0604020202020204" pitchFamily="34" charset="0"/>
              <a:buChar char="•"/>
            </a:pPr>
            <a:r>
              <a:rPr lang="de-DE" dirty="0"/>
              <a:t>Alle auf einen gemeinsamen Stand zum Thema Dyskalkulie bringen</a:t>
            </a:r>
          </a:p>
          <a:p>
            <a:pPr>
              <a:buFont typeface="Arial" panose="020B0604020202020204" pitchFamily="34" charset="0"/>
              <a:buChar char="•"/>
            </a:pPr>
            <a:r>
              <a:rPr lang="de-DE" dirty="0"/>
              <a:t>Verstehen, dass Kinder anders rechnen</a:t>
            </a:r>
          </a:p>
          <a:p>
            <a:pPr>
              <a:buFont typeface="Arial" panose="020B0604020202020204" pitchFamily="34" charset="0"/>
              <a:buChar char="•"/>
            </a:pPr>
            <a:r>
              <a:rPr lang="de-DE" dirty="0"/>
              <a:t>Diagnoseinstrumente für Rechenschwäche kennenlernen</a:t>
            </a:r>
          </a:p>
          <a:p>
            <a:pPr>
              <a:buFont typeface="Arial" panose="020B0604020202020204" pitchFamily="34" charset="0"/>
              <a:buChar char="•"/>
            </a:pPr>
            <a:r>
              <a:rPr lang="de-DE" dirty="0"/>
              <a:t>Ein schuleigenes Dyskalkulie-Konzept auf den Weg bringen</a:t>
            </a:r>
          </a:p>
        </p:txBody>
      </p:sp>
    </p:spTree>
    <p:extLst>
      <p:ext uri="{BB962C8B-B14F-4D97-AF65-F5344CB8AC3E}">
        <p14:creationId xmlns:p14="http://schemas.microsoft.com/office/powerpoint/2010/main" val="3782511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8A5EA-C904-274C-B236-4838047A88C9}"/>
              </a:ext>
            </a:extLst>
          </p:cNvPr>
          <p:cNvSpPr>
            <a:spLocks noGrp="1"/>
          </p:cNvSpPr>
          <p:nvPr>
            <p:ph type="title"/>
          </p:nvPr>
        </p:nvSpPr>
        <p:spPr/>
        <p:txBody>
          <a:bodyPr/>
          <a:lstStyle/>
          <a:p>
            <a:r>
              <a:rPr lang="de-DE" dirty="0"/>
              <a:t>Förderprogramme </a:t>
            </a:r>
          </a:p>
        </p:txBody>
      </p:sp>
      <p:pic>
        <p:nvPicPr>
          <p:cNvPr id="5" name="Inhaltsplatzhalter 4" descr="Ein Bild, das Text, Screenshot, Schrift, Zahl enthält.&#10;&#10;Automatisch generierte Beschreibung">
            <a:extLst>
              <a:ext uri="{FF2B5EF4-FFF2-40B4-BE49-F238E27FC236}">
                <a16:creationId xmlns:a16="http://schemas.microsoft.com/office/drawing/2014/main" id="{A3629908-7763-E046-9F49-9E908A0BB4AC}"/>
              </a:ext>
            </a:extLst>
          </p:cNvPr>
          <p:cNvPicPr>
            <a:picLocks noGrp="1" noChangeAspect="1"/>
          </p:cNvPicPr>
          <p:nvPr>
            <p:ph idx="1"/>
          </p:nvPr>
        </p:nvPicPr>
        <p:blipFill>
          <a:blip r:embed="rId2"/>
          <a:stretch>
            <a:fillRect/>
          </a:stretch>
        </p:blipFill>
        <p:spPr>
          <a:xfrm>
            <a:off x="1000679" y="1855788"/>
            <a:ext cx="7142641" cy="4525962"/>
          </a:xfrm>
        </p:spPr>
      </p:pic>
    </p:spTree>
    <p:extLst>
      <p:ext uri="{BB962C8B-B14F-4D97-AF65-F5344CB8AC3E}">
        <p14:creationId xmlns:p14="http://schemas.microsoft.com/office/powerpoint/2010/main" val="3188401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11680596-24DF-98A0-0106-9CE7236C0242}"/>
              </a:ext>
            </a:extLst>
          </p:cNvPr>
          <p:cNvSpPr>
            <a:spLocks noGrp="1" noChangeArrowheads="1"/>
          </p:cNvSpPr>
          <p:nvPr>
            <p:ph type="title"/>
          </p:nvPr>
        </p:nvSpPr>
        <p:spPr/>
        <p:txBody>
          <a:bodyPr/>
          <a:lstStyle/>
          <a:p>
            <a:pPr>
              <a:defRPr/>
            </a:pPr>
            <a:r>
              <a:rPr lang="de-DE">
                <a:cs typeface="+mj-cs"/>
              </a:rPr>
              <a:t>Nachteilsausgleich - Dyskalkulie (KMK 2003)</a:t>
            </a:r>
          </a:p>
        </p:txBody>
      </p:sp>
      <p:sp>
        <p:nvSpPr>
          <p:cNvPr id="136195" name="Rectangle 3">
            <a:extLst>
              <a:ext uri="{FF2B5EF4-FFF2-40B4-BE49-F238E27FC236}">
                <a16:creationId xmlns:a16="http://schemas.microsoft.com/office/drawing/2014/main" id="{7AAFBD76-3B5E-C39E-5021-DC9C81E503FC}"/>
              </a:ext>
            </a:extLst>
          </p:cNvPr>
          <p:cNvSpPr>
            <a:spLocks noGrp="1" noChangeArrowheads="1"/>
          </p:cNvSpPr>
          <p:nvPr>
            <p:ph type="body" idx="1"/>
          </p:nvPr>
        </p:nvSpPr>
        <p:spPr/>
        <p:txBody>
          <a:bodyPr>
            <a:normAutofit fontScale="92500"/>
          </a:bodyPr>
          <a:lstStyle/>
          <a:p>
            <a:pPr marL="384175" indent="-384175">
              <a:lnSpc>
                <a:spcPts val="2880"/>
              </a:lnSpc>
            </a:pPr>
            <a:r>
              <a:rPr lang="de-DE" altLang="de-DE" dirty="0"/>
              <a:t>Differenzierte Leistungsfeststellung und -bewertung durch:</a:t>
            </a:r>
          </a:p>
          <a:p>
            <a:pPr marL="384175" indent="-384175">
              <a:lnSpc>
                <a:spcPts val="2880"/>
              </a:lnSpc>
            </a:pPr>
            <a:endParaRPr lang="de-DE" altLang="de-DE" dirty="0"/>
          </a:p>
          <a:p>
            <a:pPr marL="384175" indent="-384175">
              <a:lnSpc>
                <a:spcPts val="2880"/>
              </a:lnSpc>
              <a:buFontTx/>
              <a:buChar char="•"/>
            </a:pPr>
            <a:r>
              <a:rPr lang="de-DE" altLang="de-DE" dirty="0"/>
              <a:t>Angepasste Aufgabenstellungen in Anforderung und Menge</a:t>
            </a:r>
          </a:p>
          <a:p>
            <a:pPr marL="384175" indent="-384175">
              <a:lnSpc>
                <a:spcPts val="2880"/>
              </a:lnSpc>
              <a:buFontTx/>
              <a:buChar char="•"/>
            </a:pPr>
            <a:r>
              <a:rPr lang="de-DE" altLang="de-DE" dirty="0"/>
              <a:t>Mehr Arbeitszeit</a:t>
            </a:r>
          </a:p>
          <a:p>
            <a:pPr marL="384175" indent="-384175">
              <a:lnSpc>
                <a:spcPts val="2880"/>
              </a:lnSpc>
              <a:buFontTx/>
              <a:buChar char="•"/>
            </a:pPr>
            <a:r>
              <a:rPr lang="de-DE" altLang="de-DE" dirty="0"/>
              <a:t>Technische und didaktische Hilfsmittel</a:t>
            </a:r>
          </a:p>
          <a:p>
            <a:pPr marL="384175" indent="-384175">
              <a:lnSpc>
                <a:spcPts val="2880"/>
              </a:lnSpc>
              <a:buFontTx/>
              <a:buChar char="•"/>
            </a:pPr>
            <a:r>
              <a:rPr lang="de-DE" altLang="de-DE" dirty="0"/>
              <a:t>Zeitweilig Verzicht auf Ziffernote - besser Verbalbeurteilungen und Lernfortschrittsbeschreibungen</a:t>
            </a:r>
          </a:p>
          <a:p>
            <a:pPr marL="384175" indent="-384175">
              <a:lnSpc>
                <a:spcPts val="2880"/>
              </a:lnSpc>
              <a:buFontTx/>
              <a:buChar char="•"/>
            </a:pPr>
            <a:r>
              <a:rPr lang="de-DE" altLang="de-DE" dirty="0"/>
              <a:t>Meist beschränkt auf die Grundschule</a:t>
            </a:r>
          </a:p>
          <a:p>
            <a:pPr marL="1155700" indent="-1155700">
              <a:lnSpc>
                <a:spcPts val="2880"/>
              </a:lnSpc>
            </a:pPr>
            <a:r>
              <a:rPr lang="de-DE" altLang="de-DE" dirty="0"/>
              <a:t>	Rechenstörung darf kein Grund für ein Verwehren des Erreichens des Klassenziels oder Übertritts sein!</a:t>
            </a:r>
          </a:p>
          <a:p>
            <a:pPr marL="384175" indent="-384175"/>
            <a:endParaRPr lang="de-DE" altLang="de-DE" dirty="0"/>
          </a:p>
        </p:txBody>
      </p:sp>
      <p:sp>
        <p:nvSpPr>
          <p:cNvPr id="2" name="Datumsplatzhalter 1">
            <a:extLst>
              <a:ext uri="{FF2B5EF4-FFF2-40B4-BE49-F238E27FC236}">
                <a16:creationId xmlns:a16="http://schemas.microsoft.com/office/drawing/2014/main" id="{8F96A18B-8748-2E38-9FE8-C8E00E43A2B4}"/>
              </a:ext>
            </a:extLst>
          </p:cNvPr>
          <p:cNvSpPr>
            <a:spLocks noGrp="1"/>
          </p:cNvSpPr>
          <p:nvPr>
            <p:ph type="dt" sz="quarter" idx="10"/>
          </p:nvPr>
        </p:nvSpPr>
        <p:spPr bwMode="gray">
          <a:xfrm>
            <a:off x="6772275" y="6629400"/>
            <a:ext cx="1905000" cy="171450"/>
          </a:xfrm>
          <a:prstGeom prst="rect">
            <a:avLst/>
          </a:prstGeom>
          <a:noFill/>
          <a:ln>
            <a:noFill/>
          </a:ln>
          <a:effectLst/>
          <a:extLst>
            <a:ext uri="{909E8E84-426E-40dd-AFC4-6F175D3DCCD1}">
              <a14:hiddenFill xmlns="" xmlns:a14="http://schemas.microsoft.com/office/drawing/2010/main">
                <a:solidFill>
                  <a:srgbClr val="A5002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de-DE"/>
            </a:defPPr>
            <a:lvl1pPr algn="r"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54BBF0C0-4F2D-2E42-AB19-C9CF0A7BB62D}" type="datetime1">
              <a:rPr lang="de-DE" altLang="de-DE" smtClean="0"/>
              <a:pPr/>
              <a:t>25.09.23</a:t>
            </a:fld>
            <a:endParaRPr lang="de-DE" altLang="de-DE" sz="900">
              <a:solidFill>
                <a:schemeClr val="bg1"/>
              </a:solidFill>
            </a:endParaRPr>
          </a:p>
        </p:txBody>
      </p:sp>
      <p:sp>
        <p:nvSpPr>
          <p:cNvPr id="3" name="Pfeil nach rechts 2">
            <a:extLst>
              <a:ext uri="{FF2B5EF4-FFF2-40B4-BE49-F238E27FC236}">
                <a16:creationId xmlns:a16="http://schemas.microsoft.com/office/drawing/2014/main" id="{BDA6DEB7-955A-1971-3113-BE073F1E2A29}"/>
              </a:ext>
            </a:extLst>
          </p:cNvPr>
          <p:cNvSpPr/>
          <p:nvPr/>
        </p:nvSpPr>
        <p:spPr bwMode="auto">
          <a:xfrm flipV="1">
            <a:off x="755576" y="5517232"/>
            <a:ext cx="647700" cy="28733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solidFill>
                <a:srgbClr val="000000"/>
              </a:solidFill>
              <a:latin typeface="Arial" charset="0"/>
              <a:ea typeface="ＭＳ Ｐゴシック" charset="0"/>
              <a:cs typeface="ＭＳ Ｐゴシック"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429A147C-931F-1E16-268A-7D3A6015823F}"/>
              </a:ext>
            </a:extLst>
          </p:cNvPr>
          <p:cNvSpPr>
            <a:spLocks noGrp="1" noChangeArrowheads="1"/>
          </p:cNvSpPr>
          <p:nvPr>
            <p:ph type="title"/>
          </p:nvPr>
        </p:nvSpPr>
        <p:spPr/>
        <p:txBody>
          <a:bodyPr>
            <a:normAutofit fontScale="90000"/>
          </a:bodyPr>
          <a:lstStyle/>
          <a:p>
            <a:pPr>
              <a:defRPr/>
            </a:pPr>
            <a:r>
              <a:rPr lang="de-DE" dirty="0"/>
              <a:t>Der Bundesverband Legasthenie und Dyskalkulie</a:t>
            </a:r>
            <a:endParaRPr lang="de-DE" dirty="0">
              <a:cs typeface="+mj-cs"/>
            </a:endParaRPr>
          </a:p>
        </p:txBody>
      </p:sp>
      <p:sp>
        <p:nvSpPr>
          <p:cNvPr id="134147" name="Rectangle 3">
            <a:extLst>
              <a:ext uri="{FF2B5EF4-FFF2-40B4-BE49-F238E27FC236}">
                <a16:creationId xmlns:a16="http://schemas.microsoft.com/office/drawing/2014/main" id="{D079AB60-FDCA-84EB-A8A2-2D8278C9DE0D}"/>
              </a:ext>
            </a:extLst>
          </p:cNvPr>
          <p:cNvSpPr>
            <a:spLocks noGrp="1" noChangeArrowheads="1"/>
          </p:cNvSpPr>
          <p:nvPr>
            <p:ph type="body" idx="1"/>
          </p:nvPr>
        </p:nvSpPr>
        <p:spPr>
          <a:xfrm>
            <a:off x="395288" y="2060848"/>
            <a:ext cx="8382000" cy="3744416"/>
          </a:xfrm>
        </p:spPr>
        <p:txBody>
          <a:bodyPr>
            <a:normAutofit/>
          </a:bodyPr>
          <a:lstStyle/>
          <a:p>
            <a:pPr marL="384175" indent="-384175">
              <a:buFontTx/>
              <a:buChar char="•"/>
            </a:pPr>
            <a:r>
              <a:rPr lang="de-DE" altLang="de-DE" sz="2000" dirty="0">
                <a:hlinkClick r:id="rId2"/>
              </a:rPr>
              <a:t>https://www.bvl-legasthenie.de/dyskalkulie.html</a:t>
            </a:r>
            <a:endParaRPr lang="de-DE" altLang="de-DE" sz="2000" dirty="0"/>
          </a:p>
          <a:p>
            <a:pPr marL="384175" indent="-384175">
              <a:buFontTx/>
              <a:buChar char="•"/>
            </a:pPr>
            <a:endParaRPr lang="de-DE" altLang="de-DE" sz="2000" dirty="0"/>
          </a:p>
          <a:p>
            <a:pPr marL="384175" indent="-384175">
              <a:buFontTx/>
              <a:buChar char="•"/>
            </a:pPr>
            <a:endParaRPr lang="de-DE" altLang="de-DE" sz="2000" dirty="0"/>
          </a:p>
        </p:txBody>
      </p:sp>
      <p:sp>
        <p:nvSpPr>
          <p:cNvPr id="2" name="Datumsplatzhalter 1">
            <a:extLst>
              <a:ext uri="{FF2B5EF4-FFF2-40B4-BE49-F238E27FC236}">
                <a16:creationId xmlns:a16="http://schemas.microsoft.com/office/drawing/2014/main" id="{09B0E222-717D-05F6-2BE3-AB8D85A94448}"/>
              </a:ext>
            </a:extLst>
          </p:cNvPr>
          <p:cNvSpPr>
            <a:spLocks noGrp="1"/>
          </p:cNvSpPr>
          <p:nvPr>
            <p:ph type="dt" sz="quarter" idx="10"/>
          </p:nvPr>
        </p:nvSpPr>
        <p:spPr bwMode="gray">
          <a:xfrm>
            <a:off x="6772275" y="6629400"/>
            <a:ext cx="1905000" cy="171450"/>
          </a:xfrm>
          <a:prstGeom prst="rect">
            <a:avLst/>
          </a:prstGeom>
          <a:noFill/>
          <a:ln>
            <a:noFill/>
          </a:ln>
          <a:effectLst/>
          <a:extLst>
            <a:ext uri="{909E8E84-426E-40dd-AFC4-6F175D3DCCD1}">
              <a14:hiddenFill xmlns="" xmlns:a14="http://schemas.microsoft.com/office/drawing/2010/main">
                <a:solidFill>
                  <a:srgbClr val="A5002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de-DE"/>
            </a:defPPr>
            <a:lvl1pPr algn="r"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54BBF0C0-4F2D-2E42-AB19-C9CF0A7BB62D}" type="datetime1">
              <a:rPr lang="de-DE" altLang="de-DE" smtClean="0"/>
              <a:pPr/>
              <a:t>25.09.23</a:t>
            </a:fld>
            <a:endParaRPr lang="de-DE" altLang="de-DE" sz="900">
              <a:solidFill>
                <a:schemeClr val="bg1"/>
              </a:solidFill>
            </a:endParaRPr>
          </a:p>
        </p:txBody>
      </p:sp>
      <p:pic>
        <p:nvPicPr>
          <p:cNvPr id="4" name="Grafik 3" descr="Ein Bild, das Text, Screenshot, Schrift enthält.&#10;&#10;Automatisch generierte Beschreibung">
            <a:extLst>
              <a:ext uri="{FF2B5EF4-FFF2-40B4-BE49-F238E27FC236}">
                <a16:creationId xmlns:a16="http://schemas.microsoft.com/office/drawing/2014/main" id="{7652F3CD-812E-2DAE-6FCC-288C68FD1972}"/>
              </a:ext>
            </a:extLst>
          </p:cNvPr>
          <p:cNvPicPr>
            <a:picLocks noChangeAspect="1"/>
          </p:cNvPicPr>
          <p:nvPr/>
        </p:nvPicPr>
        <p:blipFill>
          <a:blip r:embed="rId3"/>
          <a:stretch>
            <a:fillRect/>
          </a:stretch>
        </p:blipFill>
        <p:spPr>
          <a:xfrm>
            <a:off x="-206168" y="2711999"/>
            <a:ext cx="9362744" cy="269928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AACC4-3828-8576-588A-6A92076EE640}"/>
              </a:ext>
            </a:extLst>
          </p:cNvPr>
          <p:cNvSpPr>
            <a:spLocks noGrp="1"/>
          </p:cNvSpPr>
          <p:nvPr>
            <p:ph type="title"/>
          </p:nvPr>
        </p:nvSpPr>
        <p:spPr/>
        <p:txBody>
          <a:bodyPr/>
          <a:lstStyle/>
          <a:p>
            <a:r>
              <a:rPr lang="de-DE" dirty="0"/>
              <a:t>Login</a:t>
            </a:r>
          </a:p>
        </p:txBody>
      </p:sp>
      <p:sp>
        <p:nvSpPr>
          <p:cNvPr id="3" name="Inhaltsplatzhalter 2">
            <a:extLst>
              <a:ext uri="{FF2B5EF4-FFF2-40B4-BE49-F238E27FC236}">
                <a16:creationId xmlns:a16="http://schemas.microsoft.com/office/drawing/2014/main" id="{5E7D174C-552E-27EA-F54F-BD0E0CA080A5}"/>
              </a:ext>
            </a:extLst>
          </p:cNvPr>
          <p:cNvSpPr>
            <a:spLocks noGrp="1"/>
          </p:cNvSpPr>
          <p:nvPr>
            <p:ph idx="1"/>
          </p:nvPr>
        </p:nvSpPr>
        <p:spPr/>
        <p:txBody>
          <a:bodyPr/>
          <a:lstStyle/>
          <a:p>
            <a:r>
              <a:rPr lang="de-DE" dirty="0">
                <a:hlinkClick r:id="rId2"/>
              </a:rPr>
              <a:t>buhren@dshs-koeln.de</a:t>
            </a:r>
            <a:endParaRPr lang="de-DE" dirty="0"/>
          </a:p>
          <a:p>
            <a:endParaRPr lang="de-DE" dirty="0"/>
          </a:p>
          <a:p>
            <a:r>
              <a:rPr lang="de-DE" dirty="0"/>
              <a:t>Login: Liliwrd18?</a:t>
            </a:r>
          </a:p>
        </p:txBody>
      </p:sp>
    </p:spTree>
    <p:extLst>
      <p:ext uri="{BB962C8B-B14F-4D97-AF65-F5344CB8AC3E}">
        <p14:creationId xmlns:p14="http://schemas.microsoft.com/office/powerpoint/2010/main" val="149352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94ABB-DFEE-B144-A60A-EB45A94248AB}"/>
              </a:ext>
            </a:extLst>
          </p:cNvPr>
          <p:cNvSpPr>
            <a:spLocks noGrp="1"/>
          </p:cNvSpPr>
          <p:nvPr>
            <p:ph type="title"/>
          </p:nvPr>
        </p:nvSpPr>
        <p:spPr/>
        <p:txBody>
          <a:bodyPr/>
          <a:lstStyle/>
          <a:p>
            <a:r>
              <a:rPr lang="de-DE" dirty="0"/>
              <a:t>Arbeitsauftrag 3</a:t>
            </a:r>
          </a:p>
        </p:txBody>
      </p:sp>
      <p:sp>
        <p:nvSpPr>
          <p:cNvPr id="3" name="Inhaltsplatzhalter 2">
            <a:extLst>
              <a:ext uri="{FF2B5EF4-FFF2-40B4-BE49-F238E27FC236}">
                <a16:creationId xmlns:a16="http://schemas.microsoft.com/office/drawing/2014/main" id="{8A117EDC-370C-D34B-BE7F-4FAC535C9846}"/>
              </a:ext>
            </a:extLst>
          </p:cNvPr>
          <p:cNvSpPr>
            <a:spLocks noGrp="1"/>
          </p:cNvSpPr>
          <p:nvPr>
            <p:ph idx="1"/>
          </p:nvPr>
        </p:nvSpPr>
        <p:spPr/>
        <p:txBody>
          <a:bodyPr/>
          <a:lstStyle/>
          <a:p>
            <a:r>
              <a:rPr lang="de-DE" dirty="0"/>
              <a:t>Bilden Sie jahrgangsgemischte Teams</a:t>
            </a:r>
          </a:p>
          <a:p>
            <a:pPr indent="-23813"/>
            <a:r>
              <a:rPr lang="de-DE" dirty="0"/>
              <a:t>Was tun Sie bereits an der KGS Forster Linde im Hinblick auf die Bearbeitung von Rechenschwäche?</a:t>
            </a:r>
          </a:p>
          <a:p>
            <a:pPr indent="-23813"/>
            <a:r>
              <a:rPr lang="de-DE" dirty="0"/>
              <a:t>Sammeln Sie gemeinsam ihr bisheriges Vorgehen (möglicherweise sehr individuell je nach Lehrkraft)</a:t>
            </a:r>
          </a:p>
          <a:p>
            <a:pPr indent="-23813"/>
            <a:r>
              <a:rPr lang="de-DE" dirty="0"/>
              <a:t>Wie könnte ein auf einander abgestimmtes Konzept im Umgang mit </a:t>
            </a:r>
            <a:r>
              <a:rPr lang="de-DE" dirty="0" err="1"/>
              <a:t>Dyskakulie</a:t>
            </a:r>
            <a:r>
              <a:rPr lang="de-DE" dirty="0"/>
              <a:t> aussehen? </a:t>
            </a:r>
          </a:p>
        </p:txBody>
      </p:sp>
    </p:spTree>
    <p:extLst>
      <p:ext uri="{BB962C8B-B14F-4D97-AF65-F5344CB8AC3E}">
        <p14:creationId xmlns:p14="http://schemas.microsoft.com/office/powerpoint/2010/main" val="3449020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928D5-C512-B78D-55B0-77BDECD54C6D}"/>
              </a:ext>
            </a:extLst>
          </p:cNvPr>
          <p:cNvSpPr>
            <a:spLocks noGrp="1"/>
          </p:cNvSpPr>
          <p:nvPr>
            <p:ph type="title"/>
          </p:nvPr>
        </p:nvSpPr>
        <p:spPr/>
        <p:txBody>
          <a:bodyPr/>
          <a:lstStyle/>
          <a:p>
            <a:r>
              <a:rPr lang="de-DE"/>
              <a:t>Literatur</a:t>
            </a:r>
          </a:p>
        </p:txBody>
      </p:sp>
      <p:sp>
        <p:nvSpPr>
          <p:cNvPr id="3" name="Inhaltsplatzhalter 2">
            <a:extLst>
              <a:ext uri="{FF2B5EF4-FFF2-40B4-BE49-F238E27FC236}">
                <a16:creationId xmlns:a16="http://schemas.microsoft.com/office/drawing/2014/main" id="{22E6707C-8119-E8DB-7328-666D29D8AD07}"/>
              </a:ext>
            </a:extLst>
          </p:cNvPr>
          <p:cNvSpPr>
            <a:spLocks noGrp="1"/>
          </p:cNvSpPr>
          <p:nvPr>
            <p:ph idx="1"/>
          </p:nvPr>
        </p:nvSpPr>
        <p:spPr/>
        <p:txBody>
          <a:bodyPr/>
          <a:lstStyle/>
          <a:p>
            <a:pPr marL="384175" indent="-384175">
              <a:buFontTx/>
              <a:buChar char="•"/>
            </a:pPr>
            <a:r>
              <a:rPr lang="de-DE" altLang="de-DE" sz="2400" dirty="0" err="1"/>
              <a:t>Gaidoschik</a:t>
            </a:r>
            <a:r>
              <a:rPr lang="de-DE" altLang="de-DE" sz="2400" dirty="0"/>
              <a:t>, M.: Rechenschwäche/Dyskalkulie – eine unterrichtspraktische Einführung, Horneburg (</a:t>
            </a:r>
            <a:r>
              <a:rPr lang="de-DE" altLang="de-DE" sz="2400" dirty="0" err="1"/>
              <a:t>Persen</a:t>
            </a:r>
            <a:r>
              <a:rPr lang="de-DE" altLang="de-DE" sz="2400" dirty="0"/>
              <a:t>) 2003</a:t>
            </a:r>
          </a:p>
          <a:p>
            <a:pPr marL="384175" indent="-384175">
              <a:buFontTx/>
              <a:buChar char="•"/>
            </a:pPr>
            <a:r>
              <a:rPr lang="de-DE" altLang="de-DE" sz="2400" dirty="0" err="1"/>
              <a:t>Landerl</a:t>
            </a:r>
            <a:r>
              <a:rPr lang="de-DE" altLang="de-DE" sz="2400" dirty="0"/>
              <a:t>, </a:t>
            </a:r>
            <a:r>
              <a:rPr lang="de-DE" altLang="de-DE" sz="2400" dirty="0" err="1"/>
              <a:t>K.u.a</a:t>
            </a:r>
            <a:r>
              <a:rPr lang="de-DE" altLang="de-DE" sz="2400" dirty="0"/>
              <a:t>.: Dyskalkulie. UTB Stuttgart 2022</a:t>
            </a:r>
          </a:p>
          <a:p>
            <a:pPr marL="384175" indent="-384175">
              <a:buFontTx/>
              <a:buChar char="•"/>
            </a:pPr>
            <a:r>
              <a:rPr lang="de-DE" altLang="de-DE" dirty="0"/>
              <a:t>Simon, H.: Dyskalkulie - Kindern mit Rechenschwäche wirksam helfen, Stuttgart (Klett-Cotta) 2005</a:t>
            </a:r>
          </a:p>
          <a:p>
            <a:pPr marL="384175" indent="-384175">
              <a:buFontTx/>
              <a:buChar char="•"/>
            </a:pPr>
            <a:r>
              <a:rPr lang="de-DE" altLang="de-DE" dirty="0"/>
              <a:t>Werner, B.: Dyskalkulie: Diagnose und Förderung rechenschwacher Kinder in Grund und Sonderschulen. </a:t>
            </a:r>
            <a:r>
              <a:rPr lang="de-DE" altLang="de-DE" dirty="0" err="1"/>
              <a:t>Klinkhammer</a:t>
            </a:r>
            <a:r>
              <a:rPr lang="de-DE" altLang="de-DE" dirty="0"/>
              <a:t> 2009</a:t>
            </a:r>
          </a:p>
          <a:p>
            <a:pPr marL="384175" indent="-384175">
              <a:buFontTx/>
              <a:buChar char="•"/>
            </a:pPr>
            <a:r>
              <a:rPr lang="de-DE" altLang="de-DE" sz="2400" dirty="0"/>
              <a:t>Bundesverband Legasthenie &amp; Dyskalkulie: </a:t>
            </a:r>
            <a:br>
              <a:rPr lang="de-DE" altLang="de-DE" sz="2400" dirty="0"/>
            </a:br>
            <a:r>
              <a:rPr lang="de-DE" altLang="de-DE" sz="2400" dirty="0">
                <a:hlinkClick r:id="rId2"/>
              </a:rPr>
              <a:t>Infos zur Dyskalkulie</a:t>
            </a:r>
            <a:endParaRPr lang="de-DE" altLang="de-DE" sz="2400" dirty="0"/>
          </a:p>
          <a:p>
            <a:endParaRPr lang="de-DE" dirty="0"/>
          </a:p>
        </p:txBody>
      </p:sp>
    </p:spTree>
    <p:extLst>
      <p:ext uri="{BB962C8B-B14F-4D97-AF65-F5344CB8AC3E}">
        <p14:creationId xmlns:p14="http://schemas.microsoft.com/office/powerpoint/2010/main" val="59928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90D89-88AD-13D1-3DBA-44EFE8B2B127}"/>
              </a:ext>
            </a:extLst>
          </p:cNvPr>
          <p:cNvSpPr>
            <a:spLocks noGrp="1"/>
          </p:cNvSpPr>
          <p:nvPr>
            <p:ph type="title"/>
          </p:nvPr>
        </p:nvSpPr>
        <p:spPr/>
        <p:txBody>
          <a:bodyPr/>
          <a:lstStyle/>
          <a:p>
            <a:r>
              <a:rPr lang="de-DE" altLang="de-DE"/>
              <a:t>Zum Aufwärmen!</a:t>
            </a:r>
          </a:p>
        </p:txBody>
      </p:sp>
      <p:sp>
        <p:nvSpPr>
          <p:cNvPr id="3" name="Inhaltsplatzhalter 2">
            <a:extLst>
              <a:ext uri="{FF2B5EF4-FFF2-40B4-BE49-F238E27FC236}">
                <a16:creationId xmlns:a16="http://schemas.microsoft.com/office/drawing/2014/main" id="{CA89B5FA-075B-6AF9-F44E-5FFDC4B06413}"/>
              </a:ext>
            </a:extLst>
          </p:cNvPr>
          <p:cNvSpPr>
            <a:spLocks noGrp="1"/>
          </p:cNvSpPr>
          <p:nvPr>
            <p:ph idx="1"/>
          </p:nvPr>
        </p:nvSpPr>
        <p:spPr>
          <a:xfrm>
            <a:off x="457200" y="1855788"/>
            <a:ext cx="8229600" cy="4525962"/>
          </a:xfrm>
        </p:spPr>
        <p:txBody>
          <a:bodyPr>
            <a:normAutofit lnSpcReduction="10000"/>
          </a:bodyPr>
          <a:lstStyle/>
          <a:p>
            <a:r>
              <a:rPr lang="de-DE" altLang="de-DE" dirty="0"/>
              <a:t>D45 G3HT J4 W1RKL1CH!</a:t>
            </a:r>
          </a:p>
          <a:p>
            <a:r>
              <a:rPr lang="de-DE" altLang="de-DE" dirty="0"/>
              <a:t>	</a:t>
            </a:r>
            <a:r>
              <a:rPr lang="de-DE" altLang="de-DE" dirty="0" err="1"/>
              <a:t>Ehct</a:t>
            </a:r>
            <a:r>
              <a:rPr lang="de-DE" altLang="de-DE" dirty="0"/>
              <a:t> </a:t>
            </a:r>
            <a:r>
              <a:rPr lang="de-DE" altLang="de-DE" dirty="0" err="1"/>
              <a:t>ksras</a:t>
            </a:r>
            <a:r>
              <a:rPr lang="de-DE" altLang="de-DE" dirty="0"/>
              <a:t>! </a:t>
            </a:r>
            <a:r>
              <a:rPr lang="de-DE" altLang="de-DE" dirty="0" err="1"/>
              <a:t>Gmäeß</a:t>
            </a:r>
            <a:r>
              <a:rPr lang="de-DE" altLang="de-DE" dirty="0"/>
              <a:t> </a:t>
            </a:r>
            <a:r>
              <a:rPr lang="de-DE" altLang="de-DE" dirty="0" err="1"/>
              <a:t>eneir</a:t>
            </a:r>
            <a:r>
              <a:rPr lang="de-DE" altLang="de-DE" dirty="0"/>
              <a:t> </a:t>
            </a:r>
            <a:r>
              <a:rPr lang="de-DE" altLang="de-DE" dirty="0" err="1"/>
              <a:t>Sutide</a:t>
            </a:r>
            <a:r>
              <a:rPr lang="de-DE" altLang="de-DE" dirty="0"/>
              <a:t> </a:t>
            </a:r>
            <a:r>
              <a:rPr lang="de-DE" altLang="de-DE" dirty="0" err="1"/>
              <a:t>eneir</a:t>
            </a:r>
            <a:r>
              <a:rPr lang="de-DE" altLang="de-DE" dirty="0"/>
              <a:t> </a:t>
            </a:r>
            <a:r>
              <a:rPr lang="de-DE" altLang="de-DE" dirty="0" err="1"/>
              <a:t>Uvinisterät,ist</a:t>
            </a:r>
            <a:r>
              <a:rPr lang="de-DE" altLang="de-DE" dirty="0"/>
              <a:t> es </a:t>
            </a:r>
            <a:r>
              <a:rPr lang="de-DE" altLang="de-DE" dirty="0" err="1"/>
              <a:t>nchit</a:t>
            </a:r>
            <a:r>
              <a:rPr lang="de-DE" altLang="de-DE" dirty="0"/>
              <a:t> </a:t>
            </a:r>
            <a:r>
              <a:rPr lang="de-DE" altLang="de-DE" dirty="0" err="1"/>
              <a:t>witihcg</a:t>
            </a:r>
            <a:r>
              <a:rPr lang="de-DE" altLang="de-DE" dirty="0"/>
              <a:t>, in </a:t>
            </a:r>
            <a:r>
              <a:rPr lang="de-DE" altLang="de-DE" dirty="0" err="1"/>
              <a:t>wlecehr</a:t>
            </a:r>
            <a:r>
              <a:rPr lang="de-DE" altLang="de-DE" dirty="0"/>
              <a:t> </a:t>
            </a:r>
            <a:r>
              <a:rPr lang="de-DE" altLang="de-DE" dirty="0" err="1"/>
              <a:t>Rneflogheie</a:t>
            </a:r>
            <a:r>
              <a:rPr lang="de-DE" altLang="de-DE" dirty="0"/>
              <a:t> die </a:t>
            </a:r>
            <a:r>
              <a:rPr lang="de-DE" altLang="de-DE" dirty="0" err="1"/>
              <a:t>Bstachuebn</a:t>
            </a:r>
            <a:r>
              <a:rPr lang="de-DE" altLang="de-DE" dirty="0"/>
              <a:t> in </a:t>
            </a:r>
            <a:r>
              <a:rPr lang="de-DE" altLang="de-DE" dirty="0" err="1"/>
              <a:t>eneim</a:t>
            </a:r>
            <a:r>
              <a:rPr lang="de-DE" altLang="de-DE" dirty="0"/>
              <a:t> Wort </a:t>
            </a:r>
            <a:r>
              <a:rPr lang="de-DE" altLang="de-DE" dirty="0" err="1"/>
              <a:t>snid</a:t>
            </a:r>
            <a:r>
              <a:rPr lang="de-DE" altLang="de-DE" dirty="0"/>
              <a:t>, das </a:t>
            </a:r>
            <a:r>
              <a:rPr lang="de-DE" altLang="de-DE" dirty="0" err="1"/>
              <a:t>ezniige</a:t>
            </a:r>
            <a:r>
              <a:rPr lang="de-DE" altLang="de-DE" dirty="0"/>
              <a:t> was </a:t>
            </a:r>
            <a:r>
              <a:rPr lang="de-DE" altLang="de-DE" dirty="0" err="1"/>
              <a:t>wcthiig</a:t>
            </a:r>
            <a:r>
              <a:rPr lang="de-DE" altLang="de-DE" dirty="0"/>
              <a:t> ist, das der </a:t>
            </a:r>
            <a:r>
              <a:rPr lang="de-DE" altLang="de-DE" dirty="0" err="1"/>
              <a:t>estre</a:t>
            </a:r>
            <a:r>
              <a:rPr lang="de-DE" altLang="de-DE" dirty="0"/>
              <a:t> und der </a:t>
            </a:r>
            <a:r>
              <a:rPr lang="de-DE" altLang="de-DE" dirty="0" err="1"/>
              <a:t>leztte</a:t>
            </a:r>
            <a:r>
              <a:rPr lang="de-DE" altLang="de-DE" dirty="0"/>
              <a:t> </a:t>
            </a:r>
            <a:r>
              <a:rPr lang="de-DE" altLang="de-DE" dirty="0" err="1"/>
              <a:t>Bstabchue</a:t>
            </a:r>
            <a:r>
              <a:rPr lang="de-DE" altLang="de-DE" dirty="0"/>
              <a:t> an der </a:t>
            </a:r>
            <a:r>
              <a:rPr lang="de-DE" altLang="de-DE" dirty="0" err="1"/>
              <a:t>ritihcegn</a:t>
            </a:r>
            <a:r>
              <a:rPr lang="de-DE" altLang="de-DE" dirty="0"/>
              <a:t> </a:t>
            </a:r>
            <a:r>
              <a:rPr lang="de-DE" altLang="de-DE" dirty="0" err="1"/>
              <a:t>Pstoiin</a:t>
            </a:r>
            <a:r>
              <a:rPr lang="de-DE" altLang="de-DE" dirty="0"/>
              <a:t> </a:t>
            </a:r>
            <a:r>
              <a:rPr lang="de-DE" altLang="de-DE" dirty="0" err="1"/>
              <a:t>snid</a:t>
            </a:r>
            <a:r>
              <a:rPr lang="de-DE" altLang="de-DE" dirty="0"/>
              <a:t>. Der </a:t>
            </a:r>
            <a:r>
              <a:rPr lang="de-DE" altLang="de-DE" dirty="0" err="1"/>
              <a:t>Rset</a:t>
            </a:r>
            <a:r>
              <a:rPr lang="de-DE" altLang="de-DE" dirty="0"/>
              <a:t> </a:t>
            </a:r>
            <a:r>
              <a:rPr lang="de-DE" altLang="de-DE" dirty="0" err="1"/>
              <a:t>knan</a:t>
            </a:r>
            <a:r>
              <a:rPr lang="de-DE" altLang="de-DE" dirty="0"/>
              <a:t> ein </a:t>
            </a:r>
            <a:r>
              <a:rPr lang="de-DE" altLang="de-DE" dirty="0" err="1"/>
              <a:t>ttoaelr</a:t>
            </a:r>
            <a:r>
              <a:rPr lang="de-DE" altLang="de-DE" dirty="0"/>
              <a:t> </a:t>
            </a:r>
            <a:r>
              <a:rPr lang="de-DE" altLang="de-DE" dirty="0" err="1"/>
              <a:t>Bsinöldn</a:t>
            </a:r>
            <a:r>
              <a:rPr lang="de-DE" altLang="de-DE" dirty="0"/>
              <a:t> sein, </a:t>
            </a:r>
            <a:r>
              <a:rPr lang="de-DE" altLang="de-DE" dirty="0" err="1"/>
              <a:t>tedztorm</a:t>
            </a:r>
            <a:r>
              <a:rPr lang="de-DE" altLang="de-DE" dirty="0"/>
              <a:t> </a:t>
            </a:r>
            <a:r>
              <a:rPr lang="de-DE" altLang="de-DE" dirty="0" err="1"/>
              <a:t>knan</a:t>
            </a:r>
            <a:r>
              <a:rPr lang="de-DE" altLang="de-DE" dirty="0"/>
              <a:t> man ihn </a:t>
            </a:r>
            <a:r>
              <a:rPr lang="de-DE" altLang="de-DE" dirty="0" err="1"/>
              <a:t>onhe</a:t>
            </a:r>
            <a:r>
              <a:rPr lang="de-DE" altLang="de-DE" dirty="0"/>
              <a:t> </a:t>
            </a:r>
            <a:r>
              <a:rPr lang="de-DE" altLang="de-DE" dirty="0" err="1"/>
              <a:t>Pemoblre</a:t>
            </a:r>
            <a:r>
              <a:rPr lang="de-DE" altLang="de-DE" dirty="0"/>
              <a:t> </a:t>
            </a:r>
            <a:r>
              <a:rPr lang="de-DE" altLang="de-DE" dirty="0" err="1"/>
              <a:t>lseen</a:t>
            </a:r>
            <a:r>
              <a:rPr lang="de-DE" altLang="de-DE" dirty="0"/>
              <a:t>. Das ist so, weil wir nicht </a:t>
            </a:r>
            <a:r>
              <a:rPr lang="de-DE" altLang="de-DE" dirty="0" err="1"/>
              <a:t>jeedn</a:t>
            </a:r>
            <a:r>
              <a:rPr lang="de-DE" altLang="de-DE" dirty="0"/>
              <a:t> </a:t>
            </a:r>
            <a:r>
              <a:rPr lang="de-DE" altLang="de-DE" dirty="0" err="1"/>
              <a:t>Bstachuebn</a:t>
            </a:r>
            <a:r>
              <a:rPr lang="de-DE" altLang="de-DE" dirty="0"/>
              <a:t> </a:t>
            </a:r>
            <a:r>
              <a:rPr lang="de-DE" altLang="de-DE" dirty="0" err="1"/>
              <a:t>enzelin</a:t>
            </a:r>
            <a:r>
              <a:rPr lang="de-DE" altLang="de-DE" dirty="0"/>
              <a:t> </a:t>
            </a:r>
            <a:r>
              <a:rPr lang="de-DE" altLang="de-DE" dirty="0" err="1"/>
              <a:t>leesn</a:t>
            </a:r>
            <a:r>
              <a:rPr lang="de-DE" altLang="de-DE" dirty="0"/>
              <a:t>, </a:t>
            </a:r>
            <a:r>
              <a:rPr lang="de-DE" altLang="de-DE" dirty="0" err="1"/>
              <a:t>snderon</a:t>
            </a:r>
            <a:r>
              <a:rPr lang="de-DE" altLang="de-DE" dirty="0"/>
              <a:t> das Wort als </a:t>
            </a:r>
            <a:r>
              <a:rPr lang="de-DE" altLang="de-DE" dirty="0" err="1"/>
              <a:t>gzeans</a:t>
            </a:r>
            <a:r>
              <a:rPr lang="de-DE" altLang="de-DE" dirty="0"/>
              <a:t> </a:t>
            </a:r>
            <a:r>
              <a:rPr lang="de-DE" altLang="de-DE" dirty="0" err="1"/>
              <a:t>enkreenn</a:t>
            </a:r>
            <a:r>
              <a:rPr lang="de-DE" altLang="de-DE" dirty="0"/>
              <a:t>. </a:t>
            </a:r>
            <a:r>
              <a:rPr lang="de-DE" altLang="de-DE" dirty="0" err="1"/>
              <a:t>Ehct</a:t>
            </a:r>
            <a:r>
              <a:rPr lang="de-DE" altLang="de-DE" dirty="0"/>
              <a:t> </a:t>
            </a:r>
            <a:r>
              <a:rPr lang="de-DE" altLang="de-DE" dirty="0" err="1"/>
              <a:t>ksras</a:t>
            </a:r>
            <a:r>
              <a:rPr lang="de-DE" altLang="de-DE" dirty="0"/>
              <a:t>! Das </a:t>
            </a:r>
            <a:r>
              <a:rPr lang="de-DE" altLang="de-DE" dirty="0" err="1"/>
              <a:t>ghet</a:t>
            </a:r>
            <a:r>
              <a:rPr lang="de-DE" altLang="de-DE" dirty="0"/>
              <a:t> </a:t>
            </a:r>
            <a:r>
              <a:rPr lang="de-DE" altLang="de-DE" dirty="0" err="1"/>
              <a:t>wicklirh</a:t>
            </a:r>
            <a:r>
              <a:rPr lang="de-DE" altLang="de-DE" dirty="0"/>
              <a:t>! Und </a:t>
            </a:r>
            <a:r>
              <a:rPr lang="de-DE" altLang="de-DE" dirty="0" err="1"/>
              <a:t>dfüar</a:t>
            </a:r>
            <a:r>
              <a:rPr lang="de-DE" altLang="de-DE" dirty="0"/>
              <a:t> </a:t>
            </a:r>
            <a:r>
              <a:rPr lang="de-DE" altLang="de-DE" dirty="0" err="1"/>
              <a:t>ghneen</a:t>
            </a:r>
            <a:r>
              <a:rPr lang="de-DE" altLang="de-DE" dirty="0"/>
              <a:t> wir </a:t>
            </a:r>
            <a:r>
              <a:rPr lang="de-DE" altLang="de-DE" dirty="0" err="1"/>
              <a:t>jrhlaeng</a:t>
            </a:r>
            <a:r>
              <a:rPr lang="de-DE" altLang="de-DE" dirty="0"/>
              <a:t> in die </a:t>
            </a:r>
            <a:r>
              <a:rPr lang="de-DE" altLang="de-DE" dirty="0" err="1"/>
              <a:t>Slhcue</a:t>
            </a:r>
            <a:r>
              <a:rPr lang="de-DE" altLang="de-DE" dirty="0"/>
              <a:t> 😂 !</a:t>
            </a:r>
          </a:p>
          <a:p>
            <a:r>
              <a:rPr lang="de-DE" altLang="de-DE" dirty="0"/>
              <a:t> </a:t>
            </a:r>
          </a:p>
          <a:p>
            <a:r>
              <a:rPr lang="de-DE" altLang="de-DE" dirty="0"/>
              <a:t> </a:t>
            </a:r>
          </a:p>
          <a:p>
            <a:endParaRPr lang="de-DE" altLang="de-DE" dirty="0"/>
          </a:p>
        </p:txBody>
      </p:sp>
      <p:sp>
        <p:nvSpPr>
          <p:cNvPr id="4" name="Datumsplatzhalter 3">
            <a:extLst>
              <a:ext uri="{FF2B5EF4-FFF2-40B4-BE49-F238E27FC236}">
                <a16:creationId xmlns:a16="http://schemas.microsoft.com/office/drawing/2014/main" id="{613059E0-5B2F-A3E7-02B4-65B24331AA90}"/>
              </a:ext>
            </a:extLst>
          </p:cNvPr>
          <p:cNvSpPr>
            <a:spLocks noGrp="1"/>
          </p:cNvSpPr>
          <p:nvPr>
            <p:ph type="dt" sz="quarter" idx="10"/>
          </p:nvPr>
        </p:nvSpPr>
        <p:spPr bwMode="gray">
          <a:xfrm>
            <a:off x="6772275" y="6629400"/>
            <a:ext cx="1905000" cy="171450"/>
          </a:xfrm>
          <a:prstGeom prst="rect">
            <a:avLst/>
          </a:prstGeom>
          <a:noFill/>
          <a:ln>
            <a:noFill/>
          </a:ln>
          <a:effectLst/>
          <a:extLst>
            <a:ext uri="{909E8E84-426E-40dd-AFC4-6F175D3DCCD1}">
              <a14:hiddenFill xmlns="" xmlns:a14="http://schemas.microsoft.com/office/drawing/2010/main">
                <a:solidFill>
                  <a:srgbClr val="A5002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de-DE"/>
            </a:defPPr>
            <a:lvl1pPr algn="r"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54BBF0C0-4F2D-2E42-AB19-C9CF0A7BB62D}" type="datetime1">
              <a:rPr lang="de-DE" altLang="de-DE" smtClean="0"/>
              <a:pPr/>
              <a:t>25.09.23</a:t>
            </a:fld>
            <a:endParaRPr lang="de-DE" altLang="de-DE" sz="9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83527-61F7-B982-ED66-06B5FE3E7A04}"/>
              </a:ext>
            </a:extLst>
          </p:cNvPr>
          <p:cNvSpPr>
            <a:spLocks noGrp="1"/>
          </p:cNvSpPr>
          <p:nvPr>
            <p:ph type="title"/>
          </p:nvPr>
        </p:nvSpPr>
        <p:spPr/>
        <p:txBody>
          <a:bodyPr/>
          <a:lstStyle/>
          <a:p>
            <a:pPr>
              <a:defRPr/>
            </a:pPr>
            <a:r>
              <a:rPr lang="de-DE" dirty="0"/>
              <a:t>Zum Toppen!</a:t>
            </a:r>
          </a:p>
        </p:txBody>
      </p:sp>
      <p:sp>
        <p:nvSpPr>
          <p:cNvPr id="3" name="Inhaltsplatzhalter 2">
            <a:extLst>
              <a:ext uri="{FF2B5EF4-FFF2-40B4-BE49-F238E27FC236}">
                <a16:creationId xmlns:a16="http://schemas.microsoft.com/office/drawing/2014/main" id="{E38F6D64-24E7-F962-E580-9FFDE9024760}"/>
              </a:ext>
            </a:extLst>
          </p:cNvPr>
          <p:cNvSpPr>
            <a:spLocks noGrp="1"/>
          </p:cNvSpPr>
          <p:nvPr>
            <p:ph idx="1"/>
          </p:nvPr>
        </p:nvSpPr>
        <p:spPr>
          <a:xfrm>
            <a:off x="381000" y="1752600"/>
            <a:ext cx="8382000" cy="3476625"/>
          </a:xfrm>
        </p:spPr>
        <p:txBody>
          <a:bodyPr/>
          <a:lstStyle/>
          <a:p>
            <a:r>
              <a:rPr lang="de-DE" altLang="de-DE" dirty="0"/>
              <a:t> </a:t>
            </a:r>
          </a:p>
          <a:p>
            <a:r>
              <a:rPr lang="de-DE" altLang="de-DE" dirty="0"/>
              <a:t>	D1353 M1TT31LUNG Z31GT D1R, ZU W3LCH3N GRO554RT1G3N L315TUNG3N UN53R G3H1RN F43H1G 15T! 4M 4NF4NG W4R 35 51CH3R NOCH 5CHW3R, D45 ZU L353N, 483R M1TTL3W31L3 K4NN5T DU D45 W4HR5CH31NL1CH 5CHON G4NZ GUT L353N, OHN3 D455 35 D1CH W1RKL1CH 4N5TR3NGT. D45 L315T3T D31N G3H1RN M1T 531N3R 3NORM3N L3RNF43HIGKEIT. Z13ML1CH 8331NDRUCK3ND, OD3R !?</a:t>
            </a:r>
          </a:p>
          <a:p>
            <a:endParaRPr lang="de-DE" altLang="de-DE" dirty="0"/>
          </a:p>
        </p:txBody>
      </p:sp>
      <p:sp>
        <p:nvSpPr>
          <p:cNvPr id="4" name="Datumsplatzhalter 3">
            <a:extLst>
              <a:ext uri="{FF2B5EF4-FFF2-40B4-BE49-F238E27FC236}">
                <a16:creationId xmlns:a16="http://schemas.microsoft.com/office/drawing/2014/main" id="{9827AA00-FFD6-5B77-9ECF-B91F0C8E3130}"/>
              </a:ext>
            </a:extLst>
          </p:cNvPr>
          <p:cNvSpPr>
            <a:spLocks noGrp="1"/>
          </p:cNvSpPr>
          <p:nvPr>
            <p:ph type="dt" sz="quarter" idx="10"/>
          </p:nvPr>
        </p:nvSpPr>
        <p:spPr bwMode="gray">
          <a:xfrm>
            <a:off x="6772275" y="6629400"/>
            <a:ext cx="1905000" cy="171450"/>
          </a:xfrm>
          <a:prstGeom prst="rect">
            <a:avLst/>
          </a:prstGeom>
          <a:noFill/>
          <a:ln>
            <a:noFill/>
          </a:ln>
          <a:effectLst/>
          <a:extLst>
            <a:ext uri="{909E8E84-426E-40dd-AFC4-6F175D3DCCD1}">
              <a14:hiddenFill xmlns="" xmlns:a14="http://schemas.microsoft.com/office/drawing/2010/main">
                <a:solidFill>
                  <a:srgbClr val="A5002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de-DE"/>
            </a:defPPr>
            <a:lvl1pPr algn="r"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54BBF0C0-4F2D-2E42-AB19-C9CF0A7BB62D}" type="datetime1">
              <a:rPr lang="de-DE" altLang="de-DE" smtClean="0"/>
              <a:pPr/>
              <a:t>25.09.23</a:t>
            </a:fld>
            <a:endParaRPr lang="de-DE" altLang="de-DE" sz="9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B7FA7-84C7-474B-B5A0-D6F2D0AC0FA5}"/>
              </a:ext>
            </a:extLst>
          </p:cNvPr>
          <p:cNvSpPr>
            <a:spLocks noGrp="1"/>
          </p:cNvSpPr>
          <p:nvPr>
            <p:ph type="title"/>
          </p:nvPr>
        </p:nvSpPr>
        <p:spPr/>
        <p:txBody>
          <a:bodyPr/>
          <a:lstStyle/>
          <a:p>
            <a:r>
              <a:rPr lang="de-DE" dirty="0"/>
              <a:t>Film:  ZDF 37° Dyskalkulie/Legasthenie</a:t>
            </a:r>
          </a:p>
        </p:txBody>
      </p:sp>
      <p:pic>
        <p:nvPicPr>
          <p:cNvPr id="5" name="Inhaltsplatzhalter 4" descr="Ein Bild, das Text, Tafel, Handschrift, Kreide enthält.&#10;&#10;Automatisch generierte Beschreibung">
            <a:extLst>
              <a:ext uri="{FF2B5EF4-FFF2-40B4-BE49-F238E27FC236}">
                <a16:creationId xmlns:a16="http://schemas.microsoft.com/office/drawing/2014/main" id="{1A97865F-26DD-7B44-A5C2-22D836AE1BF2}"/>
              </a:ext>
            </a:extLst>
          </p:cNvPr>
          <p:cNvPicPr>
            <a:picLocks noGrp="1" noChangeAspect="1"/>
          </p:cNvPicPr>
          <p:nvPr>
            <p:ph idx="1"/>
          </p:nvPr>
        </p:nvPicPr>
        <p:blipFill>
          <a:blip r:embed="rId2"/>
          <a:stretch>
            <a:fillRect/>
          </a:stretch>
        </p:blipFill>
        <p:spPr>
          <a:xfrm>
            <a:off x="502724" y="1855788"/>
            <a:ext cx="8138552" cy="4525962"/>
          </a:xfrm>
        </p:spPr>
      </p:pic>
    </p:spTree>
    <p:extLst>
      <p:ext uri="{BB962C8B-B14F-4D97-AF65-F5344CB8AC3E}">
        <p14:creationId xmlns:p14="http://schemas.microsoft.com/office/powerpoint/2010/main" val="323414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FCAADE-1F12-BD4C-A598-DEBC18A8D2B7}"/>
              </a:ext>
            </a:extLst>
          </p:cNvPr>
          <p:cNvSpPr>
            <a:spLocks noGrp="1"/>
          </p:cNvSpPr>
          <p:nvPr>
            <p:ph type="title"/>
          </p:nvPr>
        </p:nvSpPr>
        <p:spPr/>
        <p:txBody>
          <a:bodyPr/>
          <a:lstStyle/>
          <a:p>
            <a:r>
              <a:rPr lang="de-DE"/>
              <a:t>Arbeitsauftrag 1 </a:t>
            </a:r>
            <a:endParaRPr lang="de-DE" dirty="0"/>
          </a:p>
        </p:txBody>
      </p:sp>
      <p:sp>
        <p:nvSpPr>
          <p:cNvPr id="3" name="Inhaltsplatzhalter 2">
            <a:extLst>
              <a:ext uri="{FF2B5EF4-FFF2-40B4-BE49-F238E27FC236}">
                <a16:creationId xmlns:a16="http://schemas.microsoft.com/office/drawing/2014/main" id="{F6B51E75-8ED7-9A42-8DD4-FB092023B4EB}"/>
              </a:ext>
            </a:extLst>
          </p:cNvPr>
          <p:cNvSpPr>
            <a:spLocks noGrp="1"/>
          </p:cNvSpPr>
          <p:nvPr>
            <p:ph idx="1"/>
          </p:nvPr>
        </p:nvSpPr>
        <p:spPr/>
        <p:txBody>
          <a:bodyPr/>
          <a:lstStyle/>
          <a:p>
            <a:pPr marL="457200" indent="-457200">
              <a:buAutoNum type="arabicPeriod"/>
            </a:pPr>
            <a:endParaRPr lang="de-DE" dirty="0"/>
          </a:p>
          <a:p>
            <a:pPr indent="22225"/>
            <a:r>
              <a:rPr lang="de-DE" dirty="0"/>
              <a:t>Bilden Sie 3er Teams</a:t>
            </a:r>
          </a:p>
          <a:p>
            <a:pPr indent="22225"/>
            <a:r>
              <a:rPr lang="de-DE" dirty="0"/>
              <a:t>Überlegen Sie welche Phänomene aus dem Film bei ihnen im Matheunterricht auftauchen</a:t>
            </a:r>
          </a:p>
          <a:p>
            <a:pPr indent="22225"/>
            <a:r>
              <a:rPr lang="de-DE" dirty="0"/>
              <a:t>Notieren Sie gemeinsame Erfahrungen</a:t>
            </a:r>
          </a:p>
          <a:p>
            <a:pPr indent="22225"/>
            <a:r>
              <a:rPr lang="de-DE" dirty="0"/>
              <a:t>Wo würden Sie Formen von Dyskalkulie vermuten</a:t>
            </a:r>
          </a:p>
          <a:p>
            <a:pPr indent="22225"/>
            <a:r>
              <a:rPr lang="de-DE" dirty="0"/>
              <a:t>Tauschen Sie sich anschließend im Plenum aus</a:t>
            </a:r>
          </a:p>
          <a:p>
            <a:pPr indent="22225"/>
            <a:endParaRPr lang="de-DE" dirty="0"/>
          </a:p>
        </p:txBody>
      </p:sp>
    </p:spTree>
    <p:extLst>
      <p:ext uri="{BB962C8B-B14F-4D97-AF65-F5344CB8AC3E}">
        <p14:creationId xmlns:p14="http://schemas.microsoft.com/office/powerpoint/2010/main" val="116630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41B8A-2A94-8E98-949C-1C227A9DA6D1}"/>
              </a:ext>
            </a:extLst>
          </p:cNvPr>
          <p:cNvSpPr>
            <a:spLocks noGrp="1"/>
          </p:cNvSpPr>
          <p:nvPr>
            <p:ph type="title"/>
          </p:nvPr>
        </p:nvSpPr>
        <p:spPr>
          <a:xfrm>
            <a:off x="457200" y="836712"/>
            <a:ext cx="8229600" cy="839688"/>
          </a:xfrm>
        </p:spPr>
        <p:txBody>
          <a:bodyPr wrap="square" anchor="ctr">
            <a:normAutofit/>
          </a:bodyPr>
          <a:lstStyle/>
          <a:p>
            <a:pPr>
              <a:defRPr/>
            </a:pPr>
            <a:r>
              <a:rPr lang="de-DE" dirty="0"/>
              <a:t>Was ist Dyskalkulie ?</a:t>
            </a:r>
          </a:p>
        </p:txBody>
      </p:sp>
      <p:sp>
        <p:nvSpPr>
          <p:cNvPr id="3" name="Inhaltsplatzhalter 2">
            <a:extLst>
              <a:ext uri="{FF2B5EF4-FFF2-40B4-BE49-F238E27FC236}">
                <a16:creationId xmlns:a16="http://schemas.microsoft.com/office/drawing/2014/main" id="{8451B105-C285-DCC1-BEB4-97CEDDD14806}"/>
              </a:ext>
            </a:extLst>
          </p:cNvPr>
          <p:cNvSpPr>
            <a:spLocks noGrp="1"/>
          </p:cNvSpPr>
          <p:nvPr>
            <p:ph sz="half" idx="1"/>
          </p:nvPr>
        </p:nvSpPr>
        <p:spPr>
          <a:xfrm>
            <a:off x="457200" y="1855788"/>
            <a:ext cx="4038600" cy="4525962"/>
          </a:xfrm>
        </p:spPr>
        <p:txBody>
          <a:bodyPr wrap="square" anchor="t">
            <a:normAutofit lnSpcReduction="10000"/>
          </a:bodyPr>
          <a:lstStyle/>
          <a:p>
            <a:pPr>
              <a:lnSpc>
                <a:spcPct val="90000"/>
              </a:lnSpc>
            </a:pPr>
            <a:r>
              <a:rPr lang="de-DE" altLang="de-DE" sz="1800" dirty="0"/>
              <a:t>Dyskalkulie  Wortbedeutung: </a:t>
            </a:r>
          </a:p>
          <a:p>
            <a:pPr>
              <a:lnSpc>
                <a:spcPct val="90000"/>
              </a:lnSpc>
            </a:pPr>
            <a:r>
              <a:rPr lang="de-DE" altLang="de-DE" sz="1800" dirty="0" err="1"/>
              <a:t>dys</a:t>
            </a:r>
            <a:r>
              <a:rPr lang="de-DE" altLang="de-DE" sz="1800" dirty="0"/>
              <a:t> (</a:t>
            </a:r>
            <a:r>
              <a:rPr lang="de-DE" altLang="de-DE" sz="1800" dirty="0" err="1"/>
              <a:t>un</a:t>
            </a:r>
            <a:r>
              <a:rPr lang="de-DE" altLang="de-DE" sz="1800" dirty="0"/>
              <a:t>-/miss-/schwierig)  und </a:t>
            </a:r>
          </a:p>
          <a:p>
            <a:pPr>
              <a:lnSpc>
                <a:spcPct val="90000"/>
              </a:lnSpc>
            </a:pPr>
            <a:r>
              <a:rPr lang="de-DE" altLang="de-DE" sz="1800" dirty="0" err="1"/>
              <a:t>calculare</a:t>
            </a:r>
            <a:r>
              <a:rPr lang="de-DE" altLang="de-DE" sz="1800" dirty="0"/>
              <a:t> (mit Rechensteinen rechnen)</a:t>
            </a:r>
          </a:p>
          <a:p>
            <a:pPr>
              <a:lnSpc>
                <a:spcPct val="90000"/>
              </a:lnSpc>
            </a:pPr>
            <a:r>
              <a:rPr lang="de-DE" altLang="de-DE" sz="1800" dirty="0"/>
              <a:t>allgemein: Rechenstörung/Rechenschwäche </a:t>
            </a:r>
          </a:p>
          <a:p>
            <a:pPr>
              <a:lnSpc>
                <a:spcPct val="90000"/>
              </a:lnSpc>
            </a:pPr>
            <a:endParaRPr lang="de-DE" altLang="de-DE" sz="1800" dirty="0"/>
          </a:p>
          <a:p>
            <a:pPr>
              <a:lnSpc>
                <a:spcPct val="90000"/>
              </a:lnSpc>
            </a:pPr>
            <a:r>
              <a:rPr lang="de-DE" altLang="de-DE" sz="1800" dirty="0"/>
              <a:t>Nach ICD (International Code </a:t>
            </a:r>
            <a:r>
              <a:rPr lang="de-DE" altLang="de-DE" sz="1800" dirty="0" err="1"/>
              <a:t>of</a:t>
            </a:r>
            <a:r>
              <a:rPr lang="de-DE" altLang="de-DE" sz="1800" dirty="0"/>
              <a:t> </a:t>
            </a:r>
            <a:r>
              <a:rPr lang="de-DE" altLang="de-DE" sz="1800" dirty="0" err="1"/>
              <a:t>Deseases</a:t>
            </a:r>
            <a:r>
              <a:rPr lang="de-DE" altLang="de-DE" sz="1800" dirty="0"/>
              <a:t>) 10:</a:t>
            </a:r>
          </a:p>
          <a:p>
            <a:pPr>
              <a:lnSpc>
                <a:spcPct val="90000"/>
              </a:lnSpc>
              <a:buFont typeface="Arial" panose="020B0604020202020204" pitchFamily="34" charset="0"/>
              <a:buChar char="•"/>
            </a:pPr>
            <a:r>
              <a:rPr lang="de-DE" altLang="de-DE" sz="1800" dirty="0"/>
              <a:t>Rechenstörung in Grundrechenarten</a:t>
            </a:r>
          </a:p>
          <a:p>
            <a:pPr>
              <a:lnSpc>
                <a:spcPct val="90000"/>
              </a:lnSpc>
              <a:buFont typeface="Arial" panose="020B0604020202020204" pitchFamily="34" charset="0"/>
              <a:buChar char="•"/>
            </a:pPr>
            <a:r>
              <a:rPr lang="de-DE" altLang="de-DE" sz="1800" dirty="0"/>
              <a:t>Defizite in neuro-kognitiven Bereichen</a:t>
            </a:r>
          </a:p>
          <a:p>
            <a:pPr>
              <a:lnSpc>
                <a:spcPct val="90000"/>
              </a:lnSpc>
              <a:buFont typeface="Arial" panose="020B0604020202020204" pitchFamily="34" charset="0"/>
              <a:buChar char="•"/>
            </a:pPr>
            <a:r>
              <a:rPr lang="de-DE" altLang="de-DE" sz="1800" dirty="0"/>
              <a:t>visuell-räumliches Arbeitsgedächtnis</a:t>
            </a:r>
          </a:p>
          <a:p>
            <a:pPr>
              <a:lnSpc>
                <a:spcPct val="90000"/>
              </a:lnSpc>
              <a:buFont typeface="Arial" panose="020B0604020202020204" pitchFamily="34" charset="0"/>
              <a:buChar char="•"/>
            </a:pPr>
            <a:r>
              <a:rPr lang="de-DE" altLang="de-DE" sz="1800" dirty="0"/>
              <a:t>Textverständnis</a:t>
            </a:r>
          </a:p>
          <a:p>
            <a:pPr>
              <a:lnSpc>
                <a:spcPct val="90000"/>
              </a:lnSpc>
              <a:buFont typeface="Arial" panose="020B0604020202020204" pitchFamily="34" charset="0"/>
              <a:buChar char="•"/>
            </a:pPr>
            <a:endParaRPr lang="de-DE" altLang="de-DE" sz="1800" dirty="0"/>
          </a:p>
          <a:p>
            <a:pPr>
              <a:lnSpc>
                <a:spcPct val="90000"/>
              </a:lnSpc>
            </a:pPr>
            <a:endParaRPr lang="de-DE" altLang="de-DE" sz="1800" dirty="0"/>
          </a:p>
          <a:p>
            <a:pPr>
              <a:lnSpc>
                <a:spcPct val="90000"/>
              </a:lnSpc>
            </a:pPr>
            <a:endParaRPr lang="de-DE" altLang="de-DE" sz="1800" dirty="0"/>
          </a:p>
        </p:txBody>
      </p:sp>
      <p:sp>
        <p:nvSpPr>
          <p:cNvPr id="4" name="Datumsplatzhalter 3" hidden="1">
            <a:extLst>
              <a:ext uri="{FF2B5EF4-FFF2-40B4-BE49-F238E27FC236}">
                <a16:creationId xmlns:a16="http://schemas.microsoft.com/office/drawing/2014/main" id="{0B4AA72A-DC35-866D-4AA9-A3E2962F8799}"/>
              </a:ext>
            </a:extLst>
          </p:cNvPr>
          <p:cNvSpPr>
            <a:spLocks noGrp="1"/>
          </p:cNvSpPr>
          <p:nvPr>
            <p:ph type="dt" sz="quarter" idx="4294967295"/>
          </p:nvPr>
        </p:nvSpPr>
        <p:spPr bwMode="gray">
          <a:xfrm>
            <a:off x="6772275" y="6629400"/>
            <a:ext cx="1905000" cy="171450"/>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de-DE"/>
            </a:defPPr>
            <a:lvl1pPr algn="r"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Aft>
                <a:spcPts val="600"/>
              </a:spcAft>
            </a:pPr>
            <a:fld id="{54BBF0C0-4F2D-2E42-AB19-C9CF0A7BB62D}" type="datetime1">
              <a:rPr lang="de-DE" altLang="de-DE" smtClean="0"/>
              <a:pPr>
                <a:spcAft>
                  <a:spcPts val="600"/>
                </a:spcAft>
              </a:pPr>
              <a:t>25.09.23</a:t>
            </a:fld>
            <a:endParaRPr lang="de-DE" altLang="de-DE" sz="900">
              <a:solidFill>
                <a:schemeClr val="bg1"/>
              </a:solidFill>
            </a:endParaRPr>
          </a:p>
        </p:txBody>
      </p:sp>
      <p:pic>
        <p:nvPicPr>
          <p:cNvPr id="5" name="Bild 4">
            <a:extLst>
              <a:ext uri="{FF2B5EF4-FFF2-40B4-BE49-F238E27FC236}">
                <a16:creationId xmlns:a16="http://schemas.microsoft.com/office/drawing/2014/main" id="{3F83FE0D-1C3E-416E-06F9-FC5830C6548B}"/>
              </a:ext>
            </a:extLst>
          </p:cNvPr>
          <p:cNvPicPr>
            <a:picLocks noGrp="1" noChangeAspect="1"/>
          </p:cNvPicPr>
          <p:nvPr>
            <p:ph sz="half" idx="2"/>
          </p:nvPr>
        </p:nvPicPr>
        <p:blipFill>
          <a:blip r:embed="rId2"/>
          <a:srcRect/>
          <a:stretch>
            <a:fillRect/>
          </a:stretch>
        </p:blipFill>
        <p:spPr bwMode="auto">
          <a:xfrm>
            <a:off x="4294682" y="1988840"/>
            <a:ext cx="4219299" cy="32563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ECB6929-C3F7-6A61-1E68-BE0436F50BF0}"/>
              </a:ext>
            </a:extLst>
          </p:cNvPr>
          <p:cNvSpPr>
            <a:spLocks noGrp="1" noChangeArrowheads="1"/>
          </p:cNvSpPr>
          <p:nvPr>
            <p:ph type="title"/>
          </p:nvPr>
        </p:nvSpPr>
        <p:spPr>
          <a:xfrm>
            <a:off x="457200" y="836712"/>
            <a:ext cx="8229600" cy="839688"/>
          </a:xfrm>
        </p:spPr>
        <p:txBody>
          <a:bodyPr wrap="square" anchor="ctr">
            <a:normAutofit/>
          </a:bodyPr>
          <a:lstStyle/>
          <a:p>
            <a:pPr>
              <a:defRPr/>
            </a:pPr>
            <a:r>
              <a:rPr lang="de-DE"/>
              <a:t>Daten und Fakten</a:t>
            </a:r>
          </a:p>
        </p:txBody>
      </p:sp>
      <p:sp>
        <p:nvSpPr>
          <p:cNvPr id="11267" name="Rectangle 3">
            <a:extLst>
              <a:ext uri="{FF2B5EF4-FFF2-40B4-BE49-F238E27FC236}">
                <a16:creationId xmlns:a16="http://schemas.microsoft.com/office/drawing/2014/main" id="{BD928923-D16E-32B2-CD23-BC847AAA4E33}"/>
              </a:ext>
            </a:extLst>
          </p:cNvPr>
          <p:cNvSpPr>
            <a:spLocks noGrp="1" noChangeArrowheads="1"/>
          </p:cNvSpPr>
          <p:nvPr>
            <p:ph sz="half" idx="1"/>
          </p:nvPr>
        </p:nvSpPr>
        <p:spPr>
          <a:xfrm>
            <a:off x="457200" y="1855788"/>
            <a:ext cx="4038600" cy="4525962"/>
          </a:xfrm>
        </p:spPr>
        <p:txBody>
          <a:bodyPr wrap="square" anchor="t">
            <a:noAutofit/>
          </a:bodyPr>
          <a:lstStyle/>
          <a:p>
            <a:pPr>
              <a:lnSpc>
                <a:spcPts val="2680"/>
              </a:lnSpc>
              <a:buFont typeface="Arial" panose="020B0604020202020204" pitchFamily="34" charset="0"/>
              <a:buChar char="•"/>
              <a:tabLst>
                <a:tab pos="569913" algn="l"/>
              </a:tabLst>
            </a:pPr>
            <a:r>
              <a:rPr lang="de-DE" altLang="de-DE" sz="2400" dirty="0"/>
              <a:t>ca. 4 - 8% der Grundschüler/innen betroffen</a:t>
            </a:r>
          </a:p>
          <a:p>
            <a:pPr>
              <a:lnSpc>
                <a:spcPts val="2680"/>
              </a:lnSpc>
              <a:buFont typeface="Arial" panose="020B0604020202020204" pitchFamily="34" charset="0"/>
              <a:buChar char="•"/>
              <a:tabLst>
                <a:tab pos="569913" algn="l"/>
              </a:tabLst>
            </a:pPr>
            <a:r>
              <a:rPr lang="de-DE" altLang="de-DE" sz="2400" dirty="0"/>
              <a:t>hohe Dunkelziffer, da „Minderbegabung“</a:t>
            </a:r>
          </a:p>
          <a:p>
            <a:pPr>
              <a:lnSpc>
                <a:spcPts val="2680"/>
              </a:lnSpc>
              <a:buFont typeface="Arial" panose="020B0604020202020204" pitchFamily="34" charset="0"/>
              <a:buChar char="•"/>
              <a:tabLst>
                <a:tab pos="569913" algn="l"/>
              </a:tabLst>
            </a:pPr>
            <a:r>
              <a:rPr lang="de-DE" altLang="de-DE" sz="2400" dirty="0"/>
              <a:t>kein Nachteilsausgleich in NRW</a:t>
            </a:r>
          </a:p>
          <a:p>
            <a:pPr>
              <a:lnSpc>
                <a:spcPts val="2680"/>
              </a:lnSpc>
              <a:buFont typeface="Arial" panose="020B0604020202020204" pitchFamily="34" charset="0"/>
              <a:buChar char="•"/>
              <a:tabLst>
                <a:tab pos="569913" algn="l"/>
              </a:tabLst>
            </a:pPr>
            <a:r>
              <a:rPr lang="de-DE" altLang="de-DE" sz="2400" dirty="0"/>
              <a:t>Testverfahren relativ valide</a:t>
            </a:r>
          </a:p>
          <a:p>
            <a:pPr>
              <a:lnSpc>
                <a:spcPts val="2680"/>
              </a:lnSpc>
              <a:buFont typeface="Arial" panose="020B0604020202020204" pitchFamily="34" charset="0"/>
              <a:buChar char="•"/>
              <a:tabLst>
                <a:tab pos="569913" algn="l"/>
              </a:tabLst>
            </a:pPr>
            <a:r>
              <a:rPr lang="de-DE" altLang="de-DE" sz="2400" dirty="0"/>
              <a:t>Früherkennung wichtig</a:t>
            </a:r>
          </a:p>
          <a:p>
            <a:pPr>
              <a:lnSpc>
                <a:spcPts val="2680"/>
              </a:lnSpc>
              <a:buFont typeface="Arial" panose="020B0604020202020204" pitchFamily="34" charset="0"/>
              <a:buChar char="•"/>
              <a:tabLst>
                <a:tab pos="569913" algn="l"/>
              </a:tabLst>
            </a:pPr>
            <a:r>
              <a:rPr lang="de-DE" altLang="de-DE" sz="2400" dirty="0"/>
              <a:t>Therapie notwendig</a:t>
            </a:r>
          </a:p>
          <a:p>
            <a:pPr>
              <a:lnSpc>
                <a:spcPts val="2680"/>
              </a:lnSpc>
              <a:buFont typeface="Arial" panose="020B0604020202020204" pitchFamily="34" charset="0"/>
              <a:buChar char="•"/>
              <a:tabLst>
                <a:tab pos="569913" algn="l"/>
              </a:tabLst>
            </a:pPr>
            <a:endParaRPr lang="de-DE" altLang="de-DE" sz="2400" dirty="0"/>
          </a:p>
          <a:p>
            <a:pPr marL="0" indent="0">
              <a:lnSpc>
                <a:spcPts val="2480"/>
              </a:lnSpc>
              <a:tabLst>
                <a:tab pos="569913" algn="l"/>
              </a:tabLst>
            </a:pPr>
            <a:endParaRPr lang="de-DE" altLang="de-DE" sz="2400" dirty="0"/>
          </a:p>
          <a:p>
            <a:pPr marL="0" indent="0">
              <a:lnSpc>
                <a:spcPct val="170000"/>
              </a:lnSpc>
              <a:tabLst>
                <a:tab pos="569913" algn="l"/>
              </a:tabLst>
            </a:pPr>
            <a:endParaRPr lang="de-DE" altLang="de-DE" sz="2400" dirty="0"/>
          </a:p>
          <a:p>
            <a:pPr marL="0" indent="0">
              <a:tabLst>
                <a:tab pos="569913" algn="l"/>
              </a:tabLst>
            </a:pPr>
            <a:endParaRPr lang="de-DE" altLang="de-DE" sz="2400" dirty="0"/>
          </a:p>
          <a:p>
            <a:pPr marL="0" indent="0">
              <a:tabLst>
                <a:tab pos="569913" algn="l"/>
              </a:tabLst>
            </a:pPr>
            <a:endParaRPr lang="de-DE" altLang="de-DE" sz="2400" dirty="0"/>
          </a:p>
          <a:p>
            <a:pPr marL="0" indent="0">
              <a:buFontTx/>
              <a:buChar char="•"/>
              <a:tabLst>
                <a:tab pos="569913" algn="l"/>
              </a:tabLst>
            </a:pPr>
            <a:endParaRPr lang="de-DE" altLang="de-DE" dirty="0"/>
          </a:p>
          <a:p>
            <a:pPr marL="0" indent="0">
              <a:tabLst>
                <a:tab pos="569913" algn="l"/>
              </a:tabLst>
            </a:pPr>
            <a:endParaRPr lang="de-DE" altLang="de-DE" dirty="0"/>
          </a:p>
          <a:p>
            <a:pPr lvl="1">
              <a:tabLst>
                <a:tab pos="569913" algn="l"/>
              </a:tabLst>
            </a:pPr>
            <a:endParaRPr lang="de-DE" altLang="de-DE" sz="2800" dirty="0"/>
          </a:p>
          <a:p>
            <a:pPr marL="0" indent="0">
              <a:tabLst>
                <a:tab pos="569913" algn="l"/>
              </a:tabLst>
            </a:pPr>
            <a:r>
              <a:rPr lang="de-DE" altLang="de-DE" dirty="0"/>
              <a:t>				</a:t>
            </a:r>
          </a:p>
        </p:txBody>
      </p:sp>
      <p:sp>
        <p:nvSpPr>
          <p:cNvPr id="2" name="Datumsplatzhalter 1" hidden="1">
            <a:extLst>
              <a:ext uri="{FF2B5EF4-FFF2-40B4-BE49-F238E27FC236}">
                <a16:creationId xmlns:a16="http://schemas.microsoft.com/office/drawing/2014/main" id="{DE5F789F-47BD-A220-05B2-F7B737B2EE9D}"/>
              </a:ext>
            </a:extLst>
          </p:cNvPr>
          <p:cNvSpPr>
            <a:spLocks noGrp="1"/>
          </p:cNvSpPr>
          <p:nvPr>
            <p:ph type="dt" sz="quarter" idx="4294967295"/>
          </p:nvPr>
        </p:nvSpPr>
        <p:spPr bwMode="gray">
          <a:xfrm>
            <a:off x="6772275" y="6629400"/>
            <a:ext cx="1905000" cy="171450"/>
          </a:xfrm>
          <a:prstGeom prst="rect">
            <a:avLst/>
          </a:prstGeom>
          <a:noFill/>
          <a:ln>
            <a:noFill/>
          </a:ln>
          <a:effectLst/>
          <a:extLst>
            <a:ext uri="{909E8E84-426E-40dd-AFC4-6F175D3DCCD1}">
              <a14:hiddenFill xmlns:a14="http://schemas.microsoft.com/office/drawing/2010/main" xmlns="">
                <a:solidFill>
                  <a:srgbClr val="A5002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de-DE"/>
            </a:defPPr>
            <a:lvl1pPr algn="r"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Aft>
                <a:spcPts val="600"/>
              </a:spcAft>
            </a:pPr>
            <a:fld id="{54BBF0C0-4F2D-2E42-AB19-C9CF0A7BB62D}" type="datetime1">
              <a:rPr lang="de-DE" altLang="de-DE" smtClean="0"/>
              <a:pPr>
                <a:spcAft>
                  <a:spcPts val="600"/>
                </a:spcAft>
              </a:pPr>
              <a:t>25.09.23</a:t>
            </a:fld>
            <a:endParaRPr lang="de-DE" altLang="de-DE" sz="900">
              <a:solidFill>
                <a:schemeClr val="bg1"/>
              </a:solidFill>
            </a:endParaRPr>
          </a:p>
        </p:txBody>
      </p:sp>
      <p:pic>
        <p:nvPicPr>
          <p:cNvPr id="3" name="Picture 3" descr="09">
            <a:extLst>
              <a:ext uri="{FF2B5EF4-FFF2-40B4-BE49-F238E27FC236}">
                <a16:creationId xmlns:a16="http://schemas.microsoft.com/office/drawing/2014/main" id="{BC7EEFD0-CF5A-7B5A-C9F4-4E01867F89BC}"/>
              </a:ext>
            </a:extLst>
          </p:cNvPr>
          <p:cNvPicPr>
            <a:picLocks noGrp="1" noChangeAspect="1" noChangeArrowheads="1"/>
          </p:cNvPicPr>
          <p:nvPr>
            <p:ph sz="half" idx="2"/>
          </p:nvPr>
        </p:nvPicPr>
        <p:blipFill>
          <a:blip r:embed="rId3"/>
          <a:srcRect/>
          <a:stretch>
            <a:fillRect/>
          </a:stretch>
        </p:blipFill>
        <p:spPr bwMode="auto">
          <a:xfrm>
            <a:off x="4648202" y="1780539"/>
            <a:ext cx="4495798" cy="413613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1267">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heckerboard(across)">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45701-1A1F-81F4-0271-BCC834F2DF01}"/>
              </a:ext>
            </a:extLst>
          </p:cNvPr>
          <p:cNvSpPr>
            <a:spLocks noGrp="1"/>
          </p:cNvSpPr>
          <p:nvPr>
            <p:ph type="title"/>
          </p:nvPr>
        </p:nvSpPr>
        <p:spPr/>
        <p:txBody>
          <a:bodyPr/>
          <a:lstStyle/>
          <a:p>
            <a:r>
              <a:rPr lang="de-DE" altLang="de-DE"/>
              <a:t>Dyskalkulie - Erklärungsansätze</a:t>
            </a:r>
          </a:p>
        </p:txBody>
      </p:sp>
      <p:sp>
        <p:nvSpPr>
          <p:cNvPr id="3" name="Inhaltsplatzhalter 2">
            <a:extLst>
              <a:ext uri="{FF2B5EF4-FFF2-40B4-BE49-F238E27FC236}">
                <a16:creationId xmlns:a16="http://schemas.microsoft.com/office/drawing/2014/main" id="{6BD358BC-8ABA-E657-288F-820FDD18AED8}"/>
              </a:ext>
            </a:extLst>
          </p:cNvPr>
          <p:cNvSpPr>
            <a:spLocks noGrp="1"/>
          </p:cNvSpPr>
          <p:nvPr>
            <p:ph idx="1"/>
          </p:nvPr>
        </p:nvSpPr>
        <p:spPr/>
        <p:txBody>
          <a:bodyPr>
            <a:normAutofit fontScale="85000" lnSpcReduction="10000"/>
          </a:bodyPr>
          <a:lstStyle/>
          <a:p>
            <a:pPr>
              <a:lnSpc>
                <a:spcPct val="160000"/>
              </a:lnSpc>
              <a:buFont typeface="Arial" panose="020B0604020202020204" pitchFamily="34" charset="0"/>
              <a:buChar char="•"/>
            </a:pPr>
            <a:r>
              <a:rPr lang="de-DE" altLang="de-DE" dirty="0"/>
              <a:t>bisher sehr wenig erforscht (siehe </a:t>
            </a:r>
          </a:p>
          <a:p>
            <a:pPr>
              <a:lnSpc>
                <a:spcPct val="160000"/>
              </a:lnSpc>
              <a:buFont typeface="Arial" panose="020B0604020202020204" pitchFamily="34" charset="0"/>
              <a:buChar char="•"/>
            </a:pPr>
            <a:r>
              <a:rPr lang="de-DE" altLang="de-DE" dirty="0"/>
              <a:t>keine allgemeine Intelligenzminderung</a:t>
            </a:r>
          </a:p>
          <a:p>
            <a:pPr>
              <a:lnSpc>
                <a:spcPct val="160000"/>
              </a:lnSpc>
              <a:buFont typeface="Arial" panose="020B0604020202020204" pitchFamily="34" charset="0"/>
              <a:buChar char="•"/>
            </a:pPr>
            <a:r>
              <a:rPr lang="de-DE" altLang="de-DE" dirty="0"/>
              <a:t>neurobiologische Störung ähnlich der Legasthenie</a:t>
            </a:r>
          </a:p>
          <a:p>
            <a:pPr>
              <a:lnSpc>
                <a:spcPct val="160000"/>
              </a:lnSpc>
              <a:buFont typeface="Arial" panose="020B0604020202020204" pitchFamily="34" charset="0"/>
              <a:buChar char="•"/>
            </a:pPr>
            <a:r>
              <a:rPr lang="de-DE" altLang="de-DE" dirty="0">
                <a:latin typeface="Helvetica" pitchFamily="2" charset="0"/>
              </a:rPr>
              <a:t>basis-numerische Vorläuferfertigkeiten nicht adäquat entwickelt</a:t>
            </a:r>
          </a:p>
          <a:p>
            <a:pPr marL="477838" indent="-477838">
              <a:buFontTx/>
              <a:buChar char="•"/>
            </a:pPr>
            <a:endParaRPr lang="de-DE" altLang="de-DE" dirty="0">
              <a:latin typeface="Helvetica" pitchFamily="2" charset="0"/>
            </a:endParaRPr>
          </a:p>
          <a:p>
            <a:pPr marL="1212850" indent="-1212850">
              <a:lnSpc>
                <a:spcPct val="160000"/>
              </a:lnSpc>
            </a:pPr>
            <a:r>
              <a:rPr lang="de-DE" altLang="de-DE" dirty="0">
                <a:latin typeface="Helvetica" pitchFamily="2" charset="0"/>
              </a:rPr>
              <a:t>	</a:t>
            </a:r>
            <a:r>
              <a:rPr lang="de-DE" altLang="de-DE" b="1" dirty="0">
                <a:latin typeface="Helvetica" pitchFamily="2" charset="0"/>
              </a:rPr>
              <a:t>Bei Dyskalkulie liegt ebenfalls wie bei Legasthenie ein körperlicher Befund (Teilleistungsstörung) zugrunde, der nicht durch vermehrtes Üben oder Lernen ausgeglichen werden kann!!</a:t>
            </a:r>
          </a:p>
          <a:p>
            <a:pPr lvl="1"/>
            <a:endParaRPr lang="de-DE" altLang="de-DE" dirty="0"/>
          </a:p>
        </p:txBody>
      </p:sp>
      <p:sp>
        <p:nvSpPr>
          <p:cNvPr id="4" name="Datumsplatzhalter 3">
            <a:extLst>
              <a:ext uri="{FF2B5EF4-FFF2-40B4-BE49-F238E27FC236}">
                <a16:creationId xmlns:a16="http://schemas.microsoft.com/office/drawing/2014/main" id="{E55050A3-546D-170D-B751-A69963804272}"/>
              </a:ext>
            </a:extLst>
          </p:cNvPr>
          <p:cNvSpPr>
            <a:spLocks noGrp="1"/>
          </p:cNvSpPr>
          <p:nvPr>
            <p:ph type="dt" sz="quarter" idx="10"/>
          </p:nvPr>
        </p:nvSpPr>
        <p:spPr bwMode="gray">
          <a:xfrm>
            <a:off x="6772275" y="6629400"/>
            <a:ext cx="1905000" cy="171450"/>
          </a:xfrm>
          <a:prstGeom prst="rect">
            <a:avLst/>
          </a:prstGeom>
          <a:noFill/>
          <a:ln>
            <a:noFill/>
          </a:ln>
          <a:effectLst/>
          <a:extLst>
            <a:ext uri="{909E8E84-426E-40dd-AFC4-6F175D3DCCD1}">
              <a14:hiddenFill xmlns="" xmlns:a14="http://schemas.microsoft.com/office/drawing/2010/main">
                <a:solidFill>
                  <a:srgbClr val="A5002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de-DE"/>
            </a:defPPr>
            <a:lvl1pPr algn="r"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54BBF0C0-4F2D-2E42-AB19-C9CF0A7BB62D}" type="datetime1">
              <a:rPr lang="de-DE" altLang="de-DE" smtClean="0"/>
              <a:pPr/>
              <a:t>25.09.23</a:t>
            </a:fld>
            <a:endParaRPr lang="de-DE" altLang="de-DE" sz="900">
              <a:solidFill>
                <a:schemeClr val="bg1"/>
              </a:solidFill>
            </a:endParaRPr>
          </a:p>
        </p:txBody>
      </p:sp>
      <p:sp>
        <p:nvSpPr>
          <p:cNvPr id="5" name="Pfeil nach rechts 4">
            <a:extLst>
              <a:ext uri="{FF2B5EF4-FFF2-40B4-BE49-F238E27FC236}">
                <a16:creationId xmlns:a16="http://schemas.microsoft.com/office/drawing/2014/main" id="{0AA7B965-7271-8C0F-9D2E-D2A0C2EC0AB7}"/>
              </a:ext>
            </a:extLst>
          </p:cNvPr>
          <p:cNvSpPr/>
          <p:nvPr/>
        </p:nvSpPr>
        <p:spPr bwMode="auto">
          <a:xfrm flipV="1">
            <a:off x="611560" y="4437112"/>
            <a:ext cx="647700" cy="28733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solidFill>
                <a:srgbClr val="000000"/>
              </a:solidFill>
              <a:latin typeface="Arial" charset="0"/>
              <a:ea typeface="ＭＳ Ｐゴシック" charset="0"/>
              <a:cs typeface="ＭＳ Ｐゴシック" charset="0"/>
            </a:endParaRPr>
          </a:p>
        </p:txBody>
      </p:sp>
    </p:spTree>
  </p:cSld>
  <p:clrMapOvr>
    <a:masterClrMapping/>
  </p:clrMapOvr>
</p:sld>
</file>

<file path=ppt/theme/theme1.xml><?xml version="1.0" encoding="utf-8"?>
<a:theme xmlns:a="http://schemas.openxmlformats.org/drawingml/2006/main" name="3_Masterfolie">
  <a:themeElements>
    <a:clrScheme name="3_Masterfoli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Masterfoli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Masterfoli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Masterfoli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Masterfoli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Masterfoli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Masterfoli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Masterfoli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Masterfoli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887</Words>
  <Application>Microsoft Macintosh PowerPoint</Application>
  <PresentationFormat>Bildschirmpräsentation (4:3)</PresentationFormat>
  <Paragraphs>146</Paragraphs>
  <Slides>25</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Arial</vt:lpstr>
      <vt:lpstr>Helvetica</vt:lpstr>
      <vt:lpstr>Tahoma</vt:lpstr>
      <vt:lpstr>Wingdings</vt:lpstr>
      <vt:lpstr>3_Masterfolie</vt:lpstr>
      <vt:lpstr>PowerPoint-Präsentation</vt:lpstr>
      <vt:lpstr>Ziele für heute</vt:lpstr>
      <vt:lpstr>Zum Aufwärmen!</vt:lpstr>
      <vt:lpstr>Zum Toppen!</vt:lpstr>
      <vt:lpstr>Film:  ZDF 37° Dyskalkulie/Legasthenie</vt:lpstr>
      <vt:lpstr>Arbeitsauftrag 1 </vt:lpstr>
      <vt:lpstr>Was ist Dyskalkulie ?</vt:lpstr>
      <vt:lpstr>Daten und Fakten</vt:lpstr>
      <vt:lpstr>Dyskalkulie - Erklärungsansätze</vt:lpstr>
      <vt:lpstr>Dyskalkulie - Erscheinungsformen</vt:lpstr>
      <vt:lpstr>Situation Forster Linde</vt:lpstr>
      <vt:lpstr>KIRA – Kinder rechnen anders</vt:lpstr>
      <vt:lpstr>Dyskalkulie erfassen I</vt:lpstr>
      <vt:lpstr>Wissen wir wie Kinder rechnen?</vt:lpstr>
      <vt:lpstr>Dyskalkulie erfassen II </vt:lpstr>
      <vt:lpstr>Dyskalkulie erfassen III</vt:lpstr>
      <vt:lpstr>Tests zur Dyskalkulie  -  eine Auswahl</vt:lpstr>
      <vt:lpstr>Arbeitsauftrag 2 </vt:lpstr>
      <vt:lpstr>Eckpunkte eines eigenen Dyskalkulie-Konzeptes</vt:lpstr>
      <vt:lpstr>Förderprogramme </vt:lpstr>
      <vt:lpstr>Nachteilsausgleich - Dyskalkulie (KMK 2003)</vt:lpstr>
      <vt:lpstr>Der Bundesverband Legasthenie und Dyskalkulie</vt:lpstr>
      <vt:lpstr>Login</vt:lpstr>
      <vt:lpstr>Arbeitsauftrag 3</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Claus Buhren</dc:creator>
  <cp:lastModifiedBy>Claus Buhren</cp:lastModifiedBy>
  <cp:revision>8</cp:revision>
  <dcterms:created xsi:type="dcterms:W3CDTF">2023-09-23T15:37:36Z</dcterms:created>
  <dcterms:modified xsi:type="dcterms:W3CDTF">2023-11-07T08:51:13Z</dcterms:modified>
</cp:coreProperties>
</file>